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2"/>
  </p:notesMasterIdLst>
  <p:sldIdLst>
    <p:sldId id="256" r:id="rId2"/>
    <p:sldId id="257" r:id="rId3"/>
    <p:sldId id="264" r:id="rId4"/>
    <p:sldId id="265" r:id="rId5"/>
    <p:sldId id="258" r:id="rId6"/>
    <p:sldId id="266" r:id="rId7"/>
    <p:sldId id="267" r:id="rId8"/>
    <p:sldId id="259" r:id="rId9"/>
    <p:sldId id="260" r:id="rId10"/>
    <p:sldId id="261" r:id="rId11"/>
    <p:sldId id="268" r:id="rId12"/>
    <p:sldId id="269" r:id="rId13"/>
    <p:sldId id="262" r:id="rId14"/>
    <p:sldId id="270" r:id="rId15"/>
    <p:sldId id="263"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7" r:id="rId32"/>
    <p:sldId id="298" r:id="rId33"/>
    <p:sldId id="299" r:id="rId34"/>
    <p:sldId id="287" r:id="rId35"/>
    <p:sldId id="288" r:id="rId36"/>
    <p:sldId id="286" r:id="rId37"/>
    <p:sldId id="289" r:id="rId38"/>
    <p:sldId id="290" r:id="rId39"/>
    <p:sldId id="291" r:id="rId40"/>
    <p:sldId id="293" r:id="rId41"/>
    <p:sldId id="294" r:id="rId42"/>
    <p:sldId id="295" r:id="rId43"/>
    <p:sldId id="296" r:id="rId44"/>
    <p:sldId id="301" r:id="rId45"/>
    <p:sldId id="302" r:id="rId46"/>
    <p:sldId id="303" r:id="rId47"/>
    <p:sldId id="304" r:id="rId48"/>
    <p:sldId id="306" r:id="rId49"/>
    <p:sldId id="305"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d L" initials="" lastIdx="6" clrIdx="0"/>
  <p:cmAuthor id="2" name="Joe Schottman"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C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showGuides="1">
      <p:cViewPr>
        <p:scale>
          <a:sx n="65" d="100"/>
          <a:sy n="65" d="100"/>
        </p:scale>
        <p:origin x="672" y="2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9A66D-7B9C-4F56-B3E8-BE1DACD62507}" type="datetimeFigureOut">
              <a:rPr lang="en-US" smtClean="0"/>
              <a:t>3/3/2019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57D66-9063-4951-B1A1-1023026BC97B}" type="slidenum">
              <a:rPr lang="en-US" smtClean="0"/>
              <a:t>‹#›</a:t>
            </a:fld>
            <a:endParaRPr lang="en-US"/>
          </a:p>
        </p:txBody>
      </p:sp>
    </p:spTree>
    <p:extLst>
      <p:ext uri="{BB962C8B-B14F-4D97-AF65-F5344CB8AC3E}">
        <p14:creationId xmlns:p14="http://schemas.microsoft.com/office/powerpoint/2010/main" val="156635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23E0DA-947E-41AC-849F-7B43B54BCBC9}"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644239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3E0DA-947E-41AC-849F-7B43B54BCBC9}"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2264632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3E0DA-947E-41AC-849F-7B43B54BCBC9}"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2313225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23E0DA-947E-41AC-849F-7B43B54BCBC9}"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1611390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E23E0DA-947E-41AC-849F-7B43B54BCBC9}" type="datetimeFigureOut">
              <a:rPr lang="en-US" smtClean="0"/>
              <a:t>3/3/2019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338132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23E0DA-947E-41AC-849F-7B43B54BCBC9}" type="datetimeFigureOut">
              <a:rPr lang="en-US" smtClean="0"/>
              <a:t>3/3/2019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2053873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23E0DA-947E-41AC-849F-7B43B54BCBC9}" type="datetimeFigureOut">
              <a:rPr lang="en-US" smtClean="0"/>
              <a:t>3/3/2019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855645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23E0DA-947E-41AC-849F-7B43B54BCBC9}" type="datetimeFigureOut">
              <a:rPr lang="en-US" smtClean="0"/>
              <a:t>3/3/2019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2894628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3E0DA-947E-41AC-849F-7B43B54BCBC9}" type="datetimeFigureOut">
              <a:rPr lang="en-US" smtClean="0"/>
              <a:t>3/3/2019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2434428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23E0DA-947E-41AC-849F-7B43B54BCBC9}" type="datetimeFigureOut">
              <a:rPr lang="en-US" smtClean="0"/>
              <a:t>3/3/2019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273576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23E0DA-947E-41AC-849F-7B43B54BCBC9}" type="datetimeFigureOut">
              <a:rPr lang="en-US" smtClean="0"/>
              <a:t>3/3/2019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9290A5-EA60-4EAF-9EF3-C32328568087}" type="slidenum">
              <a:rPr lang="en-US" smtClean="0"/>
              <a:t>‹#›</a:t>
            </a:fld>
            <a:endParaRPr lang="en-US"/>
          </a:p>
        </p:txBody>
      </p:sp>
    </p:spTree>
    <p:extLst>
      <p:ext uri="{BB962C8B-B14F-4D97-AF65-F5344CB8AC3E}">
        <p14:creationId xmlns:p14="http://schemas.microsoft.com/office/powerpoint/2010/main" val="3451646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3E0DA-947E-41AC-849F-7B43B54BCBC9}" type="datetimeFigureOut">
              <a:rPr lang="en-US" smtClean="0"/>
              <a:t>3/3/2019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9290A5-EA60-4EAF-9EF3-C32328568087}" type="slidenum">
              <a:rPr lang="en-US" smtClean="0"/>
              <a:t>‹#›</a:t>
            </a:fld>
            <a:endParaRPr lang="en-US"/>
          </a:p>
        </p:txBody>
      </p:sp>
    </p:spTree>
    <p:extLst>
      <p:ext uri="{BB962C8B-B14F-4D97-AF65-F5344CB8AC3E}">
        <p14:creationId xmlns:p14="http://schemas.microsoft.com/office/powerpoint/2010/main" val="22989943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D2F40B-E99F-4D7B-AAA4-01E9528C9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267756" y="-819509"/>
            <a:ext cx="6743182" cy="8991815"/>
          </a:xfrm>
          <a:prstGeom prst="rect">
            <a:avLst/>
          </a:prstGeom>
          <a:effectLst>
            <a:softEdge rad="622300"/>
          </a:effectLst>
        </p:spPr>
      </p:pic>
      <p:sp>
        <p:nvSpPr>
          <p:cNvPr id="2" name="Title 1">
            <a:extLst>
              <a:ext uri="{FF2B5EF4-FFF2-40B4-BE49-F238E27FC236}">
                <a16:creationId xmlns:a16="http://schemas.microsoft.com/office/drawing/2014/main" id="{5BA06B58-CD38-48D5-AEF8-2DB796D17C04}"/>
              </a:ext>
            </a:extLst>
          </p:cNvPr>
          <p:cNvSpPr>
            <a:spLocks noGrp="1"/>
          </p:cNvSpPr>
          <p:nvPr>
            <p:ph type="ctrTitle"/>
          </p:nvPr>
        </p:nvSpPr>
        <p:spPr>
          <a:xfrm>
            <a:off x="3669554" y="793854"/>
            <a:ext cx="7882968" cy="1768072"/>
          </a:xfrm>
        </p:spPr>
        <p:txBody>
          <a:bodyPr>
            <a:noAutofit/>
          </a:bodyPr>
          <a:lstStyle/>
          <a:p>
            <a:pPr algn="r"/>
            <a:r>
              <a:rPr lang="en-US" sz="8800" dirty="0"/>
              <a:t>Web Shell 101</a:t>
            </a:r>
          </a:p>
        </p:txBody>
      </p:sp>
      <p:sp>
        <p:nvSpPr>
          <p:cNvPr id="3" name="Subtitle 2">
            <a:extLst>
              <a:ext uri="{FF2B5EF4-FFF2-40B4-BE49-F238E27FC236}">
                <a16:creationId xmlns:a16="http://schemas.microsoft.com/office/drawing/2014/main" id="{1D3B7EA7-5F55-4FF1-B849-299A1AEFD702}"/>
              </a:ext>
            </a:extLst>
          </p:cNvPr>
          <p:cNvSpPr>
            <a:spLocks noGrp="1"/>
          </p:cNvSpPr>
          <p:nvPr>
            <p:ph type="subTitle" idx="1"/>
          </p:nvPr>
        </p:nvSpPr>
        <p:spPr>
          <a:xfrm>
            <a:off x="2408522" y="2795693"/>
            <a:ext cx="9144000" cy="1655762"/>
          </a:xfrm>
        </p:spPr>
        <p:txBody>
          <a:bodyPr>
            <a:normAutofit fontScale="92500" lnSpcReduction="10000"/>
          </a:bodyPr>
          <a:lstStyle/>
          <a:p>
            <a:pPr algn="r"/>
            <a:r>
              <a:rPr lang="en-US" sz="4400" dirty="0"/>
              <a:t>Joe Schottman</a:t>
            </a:r>
          </a:p>
          <a:p>
            <a:pPr algn="r"/>
            <a:r>
              <a:rPr lang="en-US" sz="3300" dirty="0"/>
              <a:t>Triangle OWASP</a:t>
            </a:r>
          </a:p>
          <a:p>
            <a:pPr algn="r"/>
            <a:r>
              <a:rPr lang="en-US" sz="3300" dirty="0"/>
              <a:t>Feb. 28, 2019</a:t>
            </a:r>
          </a:p>
        </p:txBody>
      </p:sp>
    </p:spTree>
    <p:extLst>
      <p:ext uri="{BB962C8B-B14F-4D97-AF65-F5344CB8AC3E}">
        <p14:creationId xmlns:p14="http://schemas.microsoft.com/office/powerpoint/2010/main" val="403935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EBEC24-D16F-4A08-B273-9ECA1C00A2DB}"/>
              </a:ext>
            </a:extLst>
          </p:cNvPr>
          <p:cNvSpPr>
            <a:spLocks noGrp="1"/>
          </p:cNvSpPr>
          <p:nvPr>
            <p:ph type="title"/>
          </p:nvPr>
        </p:nvSpPr>
        <p:spPr/>
        <p:txBody>
          <a:bodyPr/>
          <a:lstStyle/>
          <a:p>
            <a:r>
              <a:rPr lang="en-US" dirty="0"/>
              <a:t>Equifax Hack</a:t>
            </a:r>
          </a:p>
        </p:txBody>
      </p:sp>
      <p:sp>
        <p:nvSpPr>
          <p:cNvPr id="8" name="Content Placeholder 7">
            <a:extLst>
              <a:ext uri="{FF2B5EF4-FFF2-40B4-BE49-F238E27FC236}">
                <a16:creationId xmlns:a16="http://schemas.microsoft.com/office/drawing/2014/main" id="{50510AA0-FB96-455E-AA33-FDB2A8BFD088}"/>
              </a:ext>
            </a:extLst>
          </p:cNvPr>
          <p:cNvSpPr>
            <a:spLocks noGrp="1"/>
          </p:cNvSpPr>
          <p:nvPr>
            <p:ph idx="1"/>
          </p:nvPr>
        </p:nvSpPr>
        <p:spPr/>
        <p:txBody>
          <a:bodyPr>
            <a:normAutofit/>
          </a:bodyPr>
          <a:lstStyle/>
          <a:p>
            <a:pPr marL="0" lvl="0" indent="0">
              <a:spcBef>
                <a:spcPts val="600"/>
              </a:spcBef>
              <a:buNone/>
            </a:pPr>
            <a:r>
              <a:rPr lang="en-US" sz="3200" dirty="0"/>
              <a:t>Initial attack vector believe to have been  CVE-2017-5638.</a:t>
            </a:r>
          </a:p>
          <a:p>
            <a:pPr marL="0" lvl="0" indent="0">
              <a:spcBef>
                <a:spcPts val="600"/>
              </a:spcBef>
              <a:buNone/>
            </a:pPr>
            <a:endParaRPr lang="en-US" sz="3200" dirty="0"/>
          </a:p>
          <a:p>
            <a:pPr marL="0" lvl="0" indent="0">
              <a:spcBef>
                <a:spcPts val="600"/>
              </a:spcBef>
              <a:buNone/>
            </a:pPr>
            <a:r>
              <a:rPr lang="en-US" dirty="0"/>
              <a:t>“The Jakarta Multipart parser in Apache Struts 2 2.3.x before 2.3.32 and 2.5.x before 2.5.10.1 has incorrect exception handling and error-message generation during file-upload attempts, which allows remote attackers to execute arbitrary commands via a crafted Content-Type, Content-Disposition, or Content-Length HTTP header, as exploited in the wild in March 2017 with a Content-Type header containing a #</a:t>
            </a:r>
            <a:r>
              <a:rPr lang="en-US" dirty="0" err="1"/>
              <a:t>cmd</a:t>
            </a:r>
            <a:r>
              <a:rPr lang="en-US" dirty="0"/>
              <a:t>= string.”</a:t>
            </a:r>
          </a:p>
          <a:p>
            <a:endParaRPr lang="en-US" dirty="0"/>
          </a:p>
        </p:txBody>
      </p:sp>
    </p:spTree>
    <p:extLst>
      <p:ext uri="{BB962C8B-B14F-4D97-AF65-F5344CB8AC3E}">
        <p14:creationId xmlns:p14="http://schemas.microsoft.com/office/powerpoint/2010/main" val="395679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EBEC24-D16F-4A08-B273-9ECA1C00A2DB}"/>
              </a:ext>
            </a:extLst>
          </p:cNvPr>
          <p:cNvSpPr>
            <a:spLocks noGrp="1"/>
          </p:cNvSpPr>
          <p:nvPr>
            <p:ph type="title"/>
          </p:nvPr>
        </p:nvSpPr>
        <p:spPr/>
        <p:txBody>
          <a:bodyPr/>
          <a:lstStyle/>
          <a:p>
            <a:r>
              <a:rPr lang="en-US" dirty="0"/>
              <a:t>Equifax Hack</a:t>
            </a:r>
          </a:p>
        </p:txBody>
      </p:sp>
      <p:sp>
        <p:nvSpPr>
          <p:cNvPr id="8" name="Content Placeholder 7">
            <a:extLst>
              <a:ext uri="{FF2B5EF4-FFF2-40B4-BE49-F238E27FC236}">
                <a16:creationId xmlns:a16="http://schemas.microsoft.com/office/drawing/2014/main" id="{50510AA0-FB96-455E-AA33-FDB2A8BFD088}"/>
              </a:ext>
            </a:extLst>
          </p:cNvPr>
          <p:cNvSpPr>
            <a:spLocks noGrp="1"/>
          </p:cNvSpPr>
          <p:nvPr>
            <p:ph idx="1"/>
          </p:nvPr>
        </p:nvSpPr>
        <p:spPr/>
        <p:txBody>
          <a:bodyPr>
            <a:normAutofit/>
          </a:bodyPr>
          <a:lstStyle/>
          <a:p>
            <a:pPr marL="0" lvl="0" indent="0">
              <a:spcBef>
                <a:spcPts val="600"/>
              </a:spcBef>
              <a:buNone/>
            </a:pPr>
            <a:r>
              <a:rPr lang="en-US" sz="3200" dirty="0"/>
              <a:t>Initial attack vector believe to have been  CVE-2017-5638.</a:t>
            </a:r>
          </a:p>
          <a:p>
            <a:pPr marL="0" lvl="0" indent="0">
              <a:spcBef>
                <a:spcPts val="600"/>
              </a:spcBef>
              <a:buNone/>
            </a:pPr>
            <a:endParaRPr lang="en-US" sz="3200" dirty="0"/>
          </a:p>
          <a:p>
            <a:pPr marL="0" lvl="0" indent="0">
              <a:spcBef>
                <a:spcPts val="600"/>
              </a:spcBef>
              <a:buNone/>
            </a:pPr>
            <a:r>
              <a:rPr lang="en-US" dirty="0"/>
              <a:t>“The Jakarta Multipart parser in Apache Struts 2 2.3.x before 2.3.32 and 2.5.x before 2.5.10.1 has incorrect exception handling and error-message generation during file-upload attempts, which allows remote attackers </a:t>
            </a:r>
            <a:r>
              <a:rPr lang="en-US" dirty="0">
                <a:solidFill>
                  <a:srgbClr val="FF0000"/>
                </a:solidFill>
              </a:rPr>
              <a:t>to execute arbitrary commands</a:t>
            </a:r>
            <a:r>
              <a:rPr lang="en-US" dirty="0"/>
              <a:t> via a crafted Content-Type, Content-Disposition, or Content-Length HTTP header, as exploited in the wild in March 2017 with a Content-Type header containing a #</a:t>
            </a:r>
            <a:r>
              <a:rPr lang="en-US" dirty="0" err="1"/>
              <a:t>cmd</a:t>
            </a:r>
            <a:r>
              <a:rPr lang="en-US" dirty="0"/>
              <a:t>= string.”</a:t>
            </a:r>
          </a:p>
          <a:p>
            <a:endParaRPr lang="en-US" dirty="0"/>
          </a:p>
        </p:txBody>
      </p:sp>
    </p:spTree>
    <p:extLst>
      <p:ext uri="{BB962C8B-B14F-4D97-AF65-F5344CB8AC3E}">
        <p14:creationId xmlns:p14="http://schemas.microsoft.com/office/powerpoint/2010/main" val="104089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EBEC24-D16F-4A08-B273-9ECA1C00A2DB}"/>
              </a:ext>
            </a:extLst>
          </p:cNvPr>
          <p:cNvSpPr>
            <a:spLocks noGrp="1"/>
          </p:cNvSpPr>
          <p:nvPr>
            <p:ph type="title"/>
          </p:nvPr>
        </p:nvSpPr>
        <p:spPr/>
        <p:txBody>
          <a:bodyPr/>
          <a:lstStyle/>
          <a:p>
            <a:r>
              <a:rPr lang="en-US" dirty="0"/>
              <a:t>Equifax Hack</a:t>
            </a:r>
          </a:p>
        </p:txBody>
      </p:sp>
      <p:sp>
        <p:nvSpPr>
          <p:cNvPr id="8" name="Content Placeholder 7">
            <a:extLst>
              <a:ext uri="{FF2B5EF4-FFF2-40B4-BE49-F238E27FC236}">
                <a16:creationId xmlns:a16="http://schemas.microsoft.com/office/drawing/2014/main" id="{50510AA0-FB96-455E-AA33-FDB2A8BFD088}"/>
              </a:ext>
            </a:extLst>
          </p:cNvPr>
          <p:cNvSpPr>
            <a:spLocks noGrp="1"/>
          </p:cNvSpPr>
          <p:nvPr>
            <p:ph idx="1"/>
          </p:nvPr>
        </p:nvSpPr>
        <p:spPr/>
        <p:txBody>
          <a:bodyPr>
            <a:normAutofit/>
          </a:bodyPr>
          <a:lstStyle/>
          <a:p>
            <a:pPr marL="0" lvl="0" indent="0">
              <a:spcBef>
                <a:spcPts val="600"/>
              </a:spcBef>
              <a:buNone/>
            </a:pPr>
            <a:r>
              <a:rPr lang="en-US" sz="3200" dirty="0"/>
              <a:t>Initial attack vector believe to have been  CVE-2017-5638.</a:t>
            </a:r>
          </a:p>
          <a:p>
            <a:pPr marL="0" lvl="0" indent="0">
              <a:spcBef>
                <a:spcPts val="600"/>
              </a:spcBef>
              <a:buNone/>
            </a:pPr>
            <a:endParaRPr lang="en-US" sz="3200" dirty="0"/>
          </a:p>
          <a:p>
            <a:pPr marL="0" lvl="0" indent="0">
              <a:spcBef>
                <a:spcPts val="600"/>
              </a:spcBef>
              <a:buNone/>
            </a:pPr>
            <a:r>
              <a:rPr lang="en-US" dirty="0">
                <a:solidFill>
                  <a:schemeClr val="tx2">
                    <a:lumMod val="20000"/>
                    <a:lumOff val="80000"/>
                  </a:schemeClr>
                </a:solidFill>
              </a:rPr>
              <a:t>“The Jakarta Multipart parser in Apache Struts 2 2.3.x before 2.3.32 and 2.5.x before 2.5.10.1 has incorrect exception handling and error-message generation during file-upload attempts, which allows remote attackers </a:t>
            </a:r>
            <a:r>
              <a:rPr lang="en-US" dirty="0">
                <a:solidFill>
                  <a:srgbClr val="FF0000"/>
                </a:solidFill>
              </a:rPr>
              <a:t>to execute arbitrary commands</a:t>
            </a:r>
            <a:r>
              <a:rPr lang="en-US" dirty="0"/>
              <a:t> </a:t>
            </a:r>
            <a:r>
              <a:rPr lang="en-US" dirty="0">
                <a:solidFill>
                  <a:schemeClr val="tx2">
                    <a:lumMod val="20000"/>
                    <a:lumOff val="80000"/>
                  </a:schemeClr>
                </a:solidFill>
              </a:rPr>
              <a:t>via a crafted Content-Type, Content-Disposition, or Content-Length HTTP header, as exploited in the wild in March 2017 with a Content-Type header containing a #</a:t>
            </a:r>
            <a:r>
              <a:rPr lang="en-US" dirty="0" err="1">
                <a:solidFill>
                  <a:schemeClr val="tx2">
                    <a:lumMod val="20000"/>
                    <a:lumOff val="80000"/>
                  </a:schemeClr>
                </a:solidFill>
              </a:rPr>
              <a:t>cmd</a:t>
            </a:r>
            <a:r>
              <a:rPr lang="en-US" dirty="0">
                <a:solidFill>
                  <a:schemeClr val="tx2">
                    <a:lumMod val="20000"/>
                    <a:lumOff val="80000"/>
                  </a:schemeClr>
                </a:solidFill>
              </a:rPr>
              <a:t>= string.”</a:t>
            </a:r>
          </a:p>
          <a:p>
            <a:pPr marL="0" lvl="0" indent="0">
              <a:spcBef>
                <a:spcPts val="600"/>
              </a:spcBef>
              <a:buNone/>
            </a:pPr>
            <a:r>
              <a:rPr lang="en-US" dirty="0"/>
              <a:t>But that’s a tale for a different talk.</a:t>
            </a:r>
          </a:p>
          <a:p>
            <a:endParaRPr lang="en-US" dirty="0"/>
          </a:p>
        </p:txBody>
      </p:sp>
    </p:spTree>
    <p:extLst>
      <p:ext uri="{BB962C8B-B14F-4D97-AF65-F5344CB8AC3E}">
        <p14:creationId xmlns:p14="http://schemas.microsoft.com/office/powerpoint/2010/main" val="128928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22B7D1-4532-4235-88D8-1A444ADA155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80EEAD75-E296-4FD6-B944-5EB44B22764C}"/>
              </a:ext>
            </a:extLst>
          </p:cNvPr>
          <p:cNvSpPr>
            <a:spLocks noGrp="1"/>
          </p:cNvSpPr>
          <p:nvPr>
            <p:ph idx="1"/>
          </p:nvPr>
        </p:nvSpPr>
        <p:spPr>
          <a:xfrm>
            <a:off x="838200" y="1054648"/>
            <a:ext cx="10515600" cy="4351338"/>
          </a:xfrm>
        </p:spPr>
        <p:txBody>
          <a:bodyPr>
            <a:normAutofit lnSpcReduction="10000"/>
          </a:bodyPr>
          <a:lstStyle/>
          <a:p>
            <a:pPr marL="0" lvl="0" indent="0">
              <a:spcBef>
                <a:spcPts val="600"/>
              </a:spcBef>
              <a:buNone/>
            </a:pPr>
            <a:r>
              <a:rPr lang="en-US" sz="4800" dirty="0"/>
              <a:t>“Once the hackers found the vulnerability Zheng reported, they installed a simple backdoor known as a web shell. It didn't matter if Equifax fixed the vulnerability after that. The hackers had an invisible portal into the company's network.”</a:t>
            </a:r>
          </a:p>
          <a:p>
            <a:pPr marL="0" lvl="0" indent="0">
              <a:spcBef>
                <a:spcPts val="600"/>
              </a:spcBef>
              <a:buNone/>
            </a:pPr>
            <a:endParaRPr lang="en-US" dirty="0"/>
          </a:p>
          <a:p>
            <a:pPr marL="0" lvl="0" indent="0">
              <a:spcBef>
                <a:spcPts val="600"/>
              </a:spcBef>
              <a:buNone/>
            </a:pPr>
            <a:r>
              <a:rPr lang="en-US" sz="1600" dirty="0"/>
              <a:t>https://www.bloomberg.com/news/features/2017-09-29/the-equifax-hack-has-all-the-hallmarks-of-state-sponsored-pros</a:t>
            </a:r>
          </a:p>
          <a:p>
            <a:pPr marL="0" indent="0">
              <a:buNone/>
            </a:pPr>
            <a:endParaRPr lang="en-US" dirty="0"/>
          </a:p>
        </p:txBody>
      </p:sp>
    </p:spTree>
    <p:extLst>
      <p:ext uri="{BB962C8B-B14F-4D97-AF65-F5344CB8AC3E}">
        <p14:creationId xmlns:p14="http://schemas.microsoft.com/office/powerpoint/2010/main" val="1856315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22B7D1-4532-4235-88D8-1A444ADA155A}"/>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80EEAD75-E296-4FD6-B944-5EB44B22764C}"/>
              </a:ext>
            </a:extLst>
          </p:cNvPr>
          <p:cNvSpPr>
            <a:spLocks noGrp="1"/>
          </p:cNvSpPr>
          <p:nvPr>
            <p:ph idx="1"/>
          </p:nvPr>
        </p:nvSpPr>
        <p:spPr>
          <a:xfrm>
            <a:off x="838200" y="1054648"/>
            <a:ext cx="10515600" cy="4351338"/>
          </a:xfrm>
        </p:spPr>
        <p:txBody>
          <a:bodyPr>
            <a:normAutofit/>
          </a:bodyPr>
          <a:lstStyle/>
          <a:p>
            <a:pPr marL="0" lvl="0" indent="0">
              <a:spcBef>
                <a:spcPts val="600"/>
              </a:spcBef>
              <a:buNone/>
            </a:pPr>
            <a:r>
              <a:rPr lang="en-US" sz="4800" dirty="0"/>
              <a:t>“Eventually the intruders installed more than 30 web shells, each on a different web address, so they could continue operating in case some were discovered.”</a:t>
            </a:r>
          </a:p>
          <a:p>
            <a:pPr marL="0" lvl="0" indent="0">
              <a:spcBef>
                <a:spcPts val="600"/>
              </a:spcBef>
              <a:buNone/>
            </a:pPr>
            <a:endParaRPr lang="en-US" sz="4800" dirty="0"/>
          </a:p>
          <a:p>
            <a:pPr marL="0" lvl="0" indent="0">
              <a:spcBef>
                <a:spcPts val="600"/>
              </a:spcBef>
              <a:buNone/>
            </a:pPr>
            <a:r>
              <a:rPr lang="en-US" sz="1600" dirty="0"/>
              <a:t>https://www.bloomberg.com/news/features/2017-09-29/the-equifax-hack-has-all-the-hallmarks-of-state-sponsored-pros</a:t>
            </a:r>
          </a:p>
        </p:txBody>
      </p:sp>
    </p:spTree>
    <p:extLst>
      <p:ext uri="{BB962C8B-B14F-4D97-AF65-F5344CB8AC3E}">
        <p14:creationId xmlns:p14="http://schemas.microsoft.com/office/powerpoint/2010/main" val="1816351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A220A9-EC8C-44BA-A0F1-9A083ED40929}"/>
              </a:ext>
            </a:extLst>
          </p:cNvPr>
          <p:cNvSpPr>
            <a:spLocks noGrp="1"/>
          </p:cNvSpPr>
          <p:nvPr>
            <p:ph type="title"/>
          </p:nvPr>
        </p:nvSpPr>
        <p:spPr/>
        <p:txBody>
          <a:bodyPr/>
          <a:lstStyle/>
          <a:p>
            <a:r>
              <a:rPr lang="en-US" dirty="0"/>
              <a:t>What is a Web Shell?</a:t>
            </a:r>
          </a:p>
        </p:txBody>
      </p:sp>
      <p:sp>
        <p:nvSpPr>
          <p:cNvPr id="9" name="Text Placeholder 8">
            <a:extLst>
              <a:ext uri="{FF2B5EF4-FFF2-40B4-BE49-F238E27FC236}">
                <a16:creationId xmlns:a16="http://schemas.microsoft.com/office/drawing/2014/main" id="{34E35B2F-07FB-4053-810B-AB4CE454CF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1044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192C12-2C51-442B-A4E0-EBF9A13020D4}"/>
              </a:ext>
            </a:extLst>
          </p:cNvPr>
          <p:cNvSpPr>
            <a:spLocks noGrp="1"/>
          </p:cNvSpPr>
          <p:nvPr>
            <p:ph type="title"/>
          </p:nvPr>
        </p:nvSpPr>
        <p:spPr/>
        <p:txBody>
          <a:bodyPr>
            <a:normAutofit/>
          </a:bodyPr>
          <a:lstStyle/>
          <a:p>
            <a:r>
              <a:rPr lang="en" sz="3600" dirty="0"/>
              <a:t>A </a:t>
            </a:r>
            <a:r>
              <a:rPr lang="en-US" sz="3600" dirty="0"/>
              <a:t>S</a:t>
            </a:r>
            <a:r>
              <a:rPr lang="en" sz="3600" dirty="0"/>
              <a:t>ubset Of Malware That Runs On Web Servers </a:t>
            </a:r>
            <a:endParaRPr lang="en-US" sz="3600" dirty="0"/>
          </a:p>
        </p:txBody>
      </p:sp>
      <p:sp>
        <p:nvSpPr>
          <p:cNvPr id="5" name="Content Placeholder 4">
            <a:extLst>
              <a:ext uri="{FF2B5EF4-FFF2-40B4-BE49-F238E27FC236}">
                <a16:creationId xmlns:a16="http://schemas.microsoft.com/office/drawing/2014/main" id="{56F1BEEE-B615-46D2-B0DD-1020636DD0D4}"/>
              </a:ext>
            </a:extLst>
          </p:cNvPr>
          <p:cNvSpPr>
            <a:spLocks noGrp="1"/>
          </p:cNvSpPr>
          <p:nvPr>
            <p:ph idx="1"/>
          </p:nvPr>
        </p:nvSpPr>
        <p:spPr/>
        <p:txBody>
          <a:bodyPr/>
          <a:lstStyle/>
          <a:p>
            <a:pPr marL="0" lvl="0" indent="0">
              <a:spcBef>
                <a:spcPts val="600"/>
              </a:spcBef>
              <a:buNone/>
            </a:pPr>
            <a:r>
              <a:rPr lang="en-US" sz="3200" dirty="0">
                <a:solidFill>
                  <a:srgbClr val="001C43"/>
                </a:solidFill>
              </a:rPr>
              <a:t>Web Shells are someone else’s code/application running on your web/application server for the purpose of:</a:t>
            </a:r>
          </a:p>
          <a:p>
            <a:pPr marL="0" lvl="0" indent="457200">
              <a:spcBef>
                <a:spcPts val="600"/>
              </a:spcBef>
              <a:buNone/>
            </a:pPr>
            <a:r>
              <a:rPr lang="en-US" sz="3200" dirty="0">
                <a:solidFill>
                  <a:srgbClr val="001C43"/>
                </a:solidFill>
              </a:rPr>
              <a:t>Plundering the local system</a:t>
            </a:r>
          </a:p>
          <a:p>
            <a:pPr marL="0" lvl="0" indent="457200">
              <a:spcBef>
                <a:spcPts val="600"/>
              </a:spcBef>
              <a:buNone/>
            </a:pPr>
            <a:r>
              <a:rPr lang="en-US" sz="3200" dirty="0">
                <a:solidFill>
                  <a:srgbClr val="001C43"/>
                </a:solidFill>
              </a:rPr>
              <a:t>Backdoors</a:t>
            </a:r>
          </a:p>
          <a:p>
            <a:pPr marL="0" lvl="0" indent="457200">
              <a:spcBef>
                <a:spcPts val="600"/>
              </a:spcBef>
              <a:buNone/>
            </a:pPr>
            <a:r>
              <a:rPr lang="en-US" sz="3200" dirty="0">
                <a:solidFill>
                  <a:srgbClr val="001C43"/>
                </a:solidFill>
              </a:rPr>
              <a:t>Remote Access Tools (RATs)</a:t>
            </a:r>
          </a:p>
          <a:p>
            <a:pPr marL="0" lvl="0" indent="457200">
              <a:spcBef>
                <a:spcPts val="600"/>
              </a:spcBef>
              <a:buNone/>
            </a:pPr>
            <a:r>
              <a:rPr lang="en-US" sz="3200" dirty="0">
                <a:solidFill>
                  <a:srgbClr val="001C43"/>
                </a:solidFill>
              </a:rPr>
              <a:t>Pivoting</a:t>
            </a:r>
          </a:p>
          <a:p>
            <a:pPr marL="0" lvl="0" indent="457200">
              <a:spcBef>
                <a:spcPts val="600"/>
              </a:spcBef>
              <a:buNone/>
            </a:pPr>
            <a:r>
              <a:rPr lang="en-US" sz="3200" dirty="0">
                <a:solidFill>
                  <a:srgbClr val="001C43"/>
                </a:solidFill>
              </a:rPr>
              <a:t>Persistence</a:t>
            </a:r>
          </a:p>
          <a:p>
            <a:pPr marL="0" indent="0">
              <a:buNone/>
            </a:pPr>
            <a:endParaRPr lang="en-US" dirty="0"/>
          </a:p>
        </p:txBody>
      </p:sp>
    </p:spTree>
    <p:extLst>
      <p:ext uri="{BB962C8B-B14F-4D97-AF65-F5344CB8AC3E}">
        <p14:creationId xmlns:p14="http://schemas.microsoft.com/office/powerpoint/2010/main" val="269212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8E77-F1B1-4D06-B504-9EB600AAC547}"/>
              </a:ext>
            </a:extLst>
          </p:cNvPr>
          <p:cNvSpPr>
            <a:spLocks noGrp="1"/>
          </p:cNvSpPr>
          <p:nvPr>
            <p:ph type="title"/>
          </p:nvPr>
        </p:nvSpPr>
        <p:spPr/>
        <p:txBody>
          <a:bodyPr/>
          <a:lstStyle/>
          <a:p>
            <a:r>
              <a:rPr lang="en" dirty="0"/>
              <a:t>Used by APT groups</a:t>
            </a:r>
            <a:endParaRPr lang="en-US" dirty="0"/>
          </a:p>
        </p:txBody>
      </p:sp>
      <p:sp>
        <p:nvSpPr>
          <p:cNvPr id="3" name="Content Placeholder 2">
            <a:extLst>
              <a:ext uri="{FF2B5EF4-FFF2-40B4-BE49-F238E27FC236}">
                <a16:creationId xmlns:a16="http://schemas.microsoft.com/office/drawing/2014/main" id="{E767BCF0-CAFC-4358-B21F-B35DAF4DEFBF}"/>
              </a:ext>
            </a:extLst>
          </p:cNvPr>
          <p:cNvSpPr>
            <a:spLocks noGrp="1"/>
          </p:cNvSpPr>
          <p:nvPr>
            <p:ph idx="1"/>
          </p:nvPr>
        </p:nvSpPr>
        <p:spPr/>
        <p:txBody>
          <a:bodyPr/>
          <a:lstStyle/>
          <a:p>
            <a:pPr marL="0" lvl="0" indent="0">
              <a:spcBef>
                <a:spcPts val="600"/>
              </a:spcBef>
              <a:buNone/>
            </a:pPr>
            <a:r>
              <a:rPr lang="en-US" sz="3600" dirty="0">
                <a:solidFill>
                  <a:srgbClr val="001C43"/>
                </a:solidFill>
              </a:rPr>
              <a:t>APT32 (suspected Vietnamese)</a:t>
            </a:r>
          </a:p>
          <a:p>
            <a:pPr marL="0" lvl="0" indent="0">
              <a:spcBef>
                <a:spcPts val="600"/>
              </a:spcBef>
              <a:buNone/>
            </a:pPr>
            <a:r>
              <a:rPr lang="en-US" sz="3600" dirty="0">
                <a:solidFill>
                  <a:srgbClr val="001C43"/>
                </a:solidFill>
              </a:rPr>
              <a:t>APT34 (suspected Iranian)</a:t>
            </a:r>
          </a:p>
          <a:p>
            <a:pPr marL="0" lvl="0" indent="0">
              <a:spcBef>
                <a:spcPts val="600"/>
              </a:spcBef>
              <a:buNone/>
            </a:pPr>
            <a:r>
              <a:rPr lang="en-US" sz="3600" dirty="0">
                <a:solidFill>
                  <a:srgbClr val="001C43"/>
                </a:solidFill>
              </a:rPr>
              <a:t>Deep Panda (suspected Chinese)</a:t>
            </a:r>
          </a:p>
          <a:p>
            <a:pPr marL="0" lvl="0" indent="0">
              <a:spcBef>
                <a:spcPts val="600"/>
              </a:spcBef>
              <a:buNone/>
            </a:pPr>
            <a:r>
              <a:rPr lang="en-US" sz="3600" dirty="0">
                <a:solidFill>
                  <a:srgbClr val="001C43"/>
                </a:solidFill>
              </a:rPr>
              <a:t>Dragonfly (unknown)</a:t>
            </a:r>
          </a:p>
          <a:p>
            <a:pPr marL="0" lvl="0" indent="0">
              <a:spcBef>
                <a:spcPts val="600"/>
              </a:spcBef>
              <a:buNone/>
            </a:pPr>
            <a:r>
              <a:rPr lang="en-US" sz="3600" dirty="0">
                <a:solidFill>
                  <a:srgbClr val="001C43"/>
                </a:solidFill>
              </a:rPr>
              <a:t>Oil Rig (suspected Iranian)</a:t>
            </a:r>
          </a:p>
          <a:p>
            <a:pPr marL="0" indent="0">
              <a:buNone/>
            </a:pPr>
            <a:endParaRPr lang="en-US" dirty="0">
              <a:solidFill>
                <a:srgbClr val="001C43"/>
              </a:solidFill>
            </a:endParaRPr>
          </a:p>
        </p:txBody>
      </p:sp>
    </p:spTree>
    <p:extLst>
      <p:ext uri="{BB962C8B-B14F-4D97-AF65-F5344CB8AC3E}">
        <p14:creationId xmlns:p14="http://schemas.microsoft.com/office/powerpoint/2010/main" val="2404739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50A6-FE33-4881-88EB-9FB5CA73F493}"/>
              </a:ext>
            </a:extLst>
          </p:cNvPr>
          <p:cNvSpPr>
            <a:spLocks noGrp="1"/>
          </p:cNvSpPr>
          <p:nvPr>
            <p:ph type="title"/>
          </p:nvPr>
        </p:nvSpPr>
        <p:spPr/>
        <p:txBody>
          <a:bodyPr/>
          <a:lstStyle/>
          <a:p>
            <a:r>
              <a:rPr lang="en" dirty="0"/>
              <a:t>But </a:t>
            </a:r>
            <a:r>
              <a:rPr lang="en-US" dirty="0"/>
              <a:t>Al</a:t>
            </a:r>
            <a:r>
              <a:rPr lang="en" dirty="0"/>
              <a:t>so Script Kiddies</a:t>
            </a:r>
            <a:endParaRPr lang="en-US" dirty="0"/>
          </a:p>
        </p:txBody>
      </p:sp>
      <p:sp>
        <p:nvSpPr>
          <p:cNvPr id="3" name="Content Placeholder 2">
            <a:extLst>
              <a:ext uri="{FF2B5EF4-FFF2-40B4-BE49-F238E27FC236}">
                <a16:creationId xmlns:a16="http://schemas.microsoft.com/office/drawing/2014/main" id="{7244C587-3C37-4710-BFC6-59909DFCD3A5}"/>
              </a:ext>
            </a:extLst>
          </p:cNvPr>
          <p:cNvSpPr>
            <a:spLocks noGrp="1"/>
          </p:cNvSpPr>
          <p:nvPr>
            <p:ph idx="1"/>
          </p:nvPr>
        </p:nvSpPr>
        <p:spPr/>
        <p:txBody>
          <a:bodyPr/>
          <a:lstStyle/>
          <a:p>
            <a:pPr marL="0" lvl="0" indent="0">
              <a:spcBef>
                <a:spcPts val="600"/>
              </a:spcBef>
              <a:buNone/>
            </a:pPr>
            <a:r>
              <a:rPr lang="en-US" sz="3600" dirty="0">
                <a:solidFill>
                  <a:srgbClr val="001C43"/>
                </a:solidFill>
              </a:rPr>
              <a:t>Web Shells do not require a high level of skill to install or use at the simplest level.</a:t>
            </a:r>
          </a:p>
          <a:p>
            <a:pPr marL="0" lvl="0" indent="0">
              <a:spcBef>
                <a:spcPts val="600"/>
              </a:spcBef>
              <a:buNone/>
            </a:pPr>
            <a:r>
              <a:rPr lang="en-US" sz="3600" dirty="0">
                <a:solidFill>
                  <a:srgbClr val="001C43"/>
                </a:solidFill>
              </a:rPr>
              <a:t>Many are freely available for download.</a:t>
            </a:r>
          </a:p>
          <a:p>
            <a:pPr marL="0" lvl="0" indent="0">
              <a:spcBef>
                <a:spcPts val="600"/>
              </a:spcBef>
              <a:buNone/>
            </a:pPr>
            <a:r>
              <a:rPr lang="en-US" sz="3600" dirty="0">
                <a:solidFill>
                  <a:srgbClr val="001C43"/>
                </a:solidFill>
              </a:rPr>
              <a:t>Easier to catch a script kiddie than an APT.</a:t>
            </a:r>
          </a:p>
          <a:p>
            <a:pPr marL="0" lvl="0" indent="0">
              <a:spcBef>
                <a:spcPts val="600"/>
              </a:spcBef>
              <a:buNone/>
            </a:pPr>
            <a:endParaRPr lang="en-US" dirty="0">
              <a:solidFill>
                <a:srgbClr val="001C43"/>
              </a:solidFill>
            </a:endParaRPr>
          </a:p>
          <a:p>
            <a:pPr marL="0" indent="0">
              <a:buNone/>
            </a:pPr>
            <a:endParaRPr lang="en-US" dirty="0">
              <a:solidFill>
                <a:srgbClr val="001C43"/>
              </a:solidFill>
            </a:endParaRPr>
          </a:p>
        </p:txBody>
      </p:sp>
    </p:spTree>
    <p:extLst>
      <p:ext uri="{BB962C8B-B14F-4D97-AF65-F5344CB8AC3E}">
        <p14:creationId xmlns:p14="http://schemas.microsoft.com/office/powerpoint/2010/main" val="3272753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50A6-FE33-4881-88EB-9FB5CA73F493}"/>
              </a:ext>
            </a:extLst>
          </p:cNvPr>
          <p:cNvSpPr>
            <a:spLocks noGrp="1"/>
          </p:cNvSpPr>
          <p:nvPr>
            <p:ph type="title"/>
          </p:nvPr>
        </p:nvSpPr>
        <p:spPr/>
        <p:txBody>
          <a:bodyPr/>
          <a:lstStyle/>
          <a:p>
            <a:r>
              <a:rPr lang="en-US" dirty="0"/>
              <a:t>Someone Else’s Code</a:t>
            </a:r>
          </a:p>
        </p:txBody>
      </p:sp>
      <p:sp>
        <p:nvSpPr>
          <p:cNvPr id="10" name="Content Placeholder 9">
            <a:extLst>
              <a:ext uri="{FF2B5EF4-FFF2-40B4-BE49-F238E27FC236}">
                <a16:creationId xmlns:a16="http://schemas.microsoft.com/office/drawing/2014/main" id="{FB40835F-C931-4594-886F-8127CB748287}"/>
              </a:ext>
            </a:extLst>
          </p:cNvPr>
          <p:cNvSpPr>
            <a:spLocks noGrp="1"/>
          </p:cNvSpPr>
          <p:nvPr>
            <p:ph idx="1"/>
          </p:nvPr>
        </p:nvSpPr>
        <p:spPr/>
        <p:txBody>
          <a:bodyPr>
            <a:normAutofit/>
          </a:bodyPr>
          <a:lstStyle/>
          <a:p>
            <a:pPr marL="0" indent="0">
              <a:buNone/>
            </a:pPr>
            <a:r>
              <a:rPr lang="en" sz="3600" dirty="0">
                <a:solidFill>
                  <a:srgbClr val="001C43"/>
                </a:solidFill>
                <a:latin typeface="Titillium Web Light"/>
                <a:ea typeface="Titillium Web Light"/>
                <a:cs typeface="Titillium Web Light"/>
                <a:sym typeface="Titillium Web Light"/>
              </a:rPr>
              <a:t>Written in the languages that your web or application server supports. Some servers support more than one language.</a:t>
            </a:r>
            <a:endParaRPr lang="en-US" sz="3600" dirty="0">
              <a:solidFill>
                <a:srgbClr val="001C43"/>
              </a:solidFill>
            </a:endParaRPr>
          </a:p>
        </p:txBody>
      </p:sp>
    </p:spTree>
    <p:extLst>
      <p:ext uri="{BB962C8B-B14F-4D97-AF65-F5344CB8AC3E}">
        <p14:creationId xmlns:p14="http://schemas.microsoft.com/office/powerpoint/2010/main" val="2545883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E4B9F-3B14-4363-9602-3389B4CB46E3}"/>
              </a:ext>
            </a:extLst>
          </p:cNvPr>
          <p:cNvSpPr>
            <a:spLocks noGrp="1"/>
          </p:cNvSpPr>
          <p:nvPr>
            <p:ph type="title"/>
          </p:nvPr>
        </p:nvSpPr>
        <p:spPr/>
        <p:txBody>
          <a:bodyPr/>
          <a:lstStyle/>
          <a:p>
            <a:r>
              <a:rPr lang="en-US" dirty="0">
                <a:solidFill>
                  <a:schemeClr val="bg1"/>
                </a:solidFill>
              </a:rPr>
              <a:t>About Me</a:t>
            </a:r>
          </a:p>
        </p:txBody>
      </p:sp>
      <p:sp>
        <p:nvSpPr>
          <p:cNvPr id="5" name="Content Placeholder 4">
            <a:extLst>
              <a:ext uri="{FF2B5EF4-FFF2-40B4-BE49-F238E27FC236}">
                <a16:creationId xmlns:a16="http://schemas.microsoft.com/office/drawing/2014/main" id="{06598A82-CD0C-4503-BEAB-1029074A3AFF}"/>
              </a:ext>
            </a:extLst>
          </p:cNvPr>
          <p:cNvSpPr>
            <a:spLocks noGrp="1"/>
          </p:cNvSpPr>
          <p:nvPr>
            <p:ph idx="1"/>
          </p:nvPr>
        </p:nvSpPr>
        <p:spPr/>
        <p:txBody>
          <a:bodyPr>
            <a:normAutofit lnSpcReduction="10000"/>
          </a:bodyPr>
          <a:lstStyle/>
          <a:p>
            <a:pPr marL="0" indent="0">
              <a:buNone/>
            </a:pPr>
            <a:r>
              <a:rPr lang="en-US" dirty="0">
                <a:solidFill>
                  <a:schemeClr val="bg1"/>
                </a:solidFill>
              </a:rPr>
              <a:t>Senior Security Analyst for BB&amp;T</a:t>
            </a:r>
          </a:p>
          <a:p>
            <a:pPr marL="0" indent="0">
              <a:buNone/>
            </a:pPr>
            <a:endParaRPr lang="en-US" dirty="0">
              <a:solidFill>
                <a:schemeClr val="bg1"/>
              </a:solidFill>
            </a:endParaRPr>
          </a:p>
          <a:p>
            <a:pPr marL="0" indent="0">
              <a:buNone/>
            </a:pPr>
            <a:r>
              <a:rPr lang="en-US" dirty="0">
                <a:solidFill>
                  <a:schemeClr val="bg1"/>
                </a:solidFill>
              </a:rPr>
              <a:t>AppSec</a:t>
            </a:r>
          </a:p>
          <a:p>
            <a:pPr marL="0" indent="0">
              <a:buNone/>
            </a:pPr>
            <a:r>
              <a:rPr lang="en-US" dirty="0">
                <a:solidFill>
                  <a:schemeClr val="bg1"/>
                </a:solidFill>
              </a:rPr>
              <a:t>Incident Response</a:t>
            </a:r>
          </a:p>
          <a:p>
            <a:pPr marL="0" indent="0">
              <a:buNone/>
            </a:pPr>
            <a:r>
              <a:rPr lang="en-US" dirty="0">
                <a:solidFill>
                  <a:schemeClr val="bg1"/>
                </a:solidFill>
              </a:rPr>
              <a:t>Vulnerability Management</a:t>
            </a:r>
          </a:p>
          <a:p>
            <a:pPr marL="0" indent="0">
              <a:buNone/>
            </a:pPr>
            <a:r>
              <a:rPr lang="en-US" dirty="0">
                <a:solidFill>
                  <a:schemeClr val="bg1"/>
                </a:solidFill>
              </a:rPr>
              <a:t>Purple Team</a:t>
            </a:r>
          </a:p>
          <a:p>
            <a:pPr marL="0" indent="0">
              <a:buNone/>
            </a:pPr>
            <a:r>
              <a:rPr lang="en-US" dirty="0">
                <a:solidFill>
                  <a:schemeClr val="bg1"/>
                </a:solidFill>
              </a:rPr>
              <a:t>Web App Developer</a:t>
            </a:r>
          </a:p>
          <a:p>
            <a:pPr marL="0" indent="0">
              <a:buNone/>
            </a:pPr>
            <a:r>
              <a:rPr lang="en-US" dirty="0">
                <a:solidFill>
                  <a:schemeClr val="bg1"/>
                </a:solidFill>
              </a:rPr>
              <a:t>Sysadmin</a:t>
            </a:r>
          </a:p>
          <a:p>
            <a:pPr marL="0" indent="0">
              <a:buNone/>
            </a:pPr>
            <a:r>
              <a:rPr lang="en-US" dirty="0">
                <a:solidFill>
                  <a:schemeClr val="bg1"/>
                </a:solidFill>
              </a:rPr>
              <a:t>DevOps</a:t>
            </a:r>
          </a:p>
        </p:txBody>
      </p:sp>
    </p:spTree>
    <p:extLst>
      <p:ext uri="{BB962C8B-B14F-4D97-AF65-F5344CB8AC3E}">
        <p14:creationId xmlns:p14="http://schemas.microsoft.com/office/powerpoint/2010/main" val="2455501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50A6-FE33-4881-88EB-9FB5CA73F493}"/>
              </a:ext>
            </a:extLst>
          </p:cNvPr>
          <p:cNvSpPr>
            <a:spLocks noGrp="1"/>
          </p:cNvSpPr>
          <p:nvPr>
            <p:ph type="title"/>
          </p:nvPr>
        </p:nvSpPr>
        <p:spPr/>
        <p:txBody>
          <a:bodyPr/>
          <a:lstStyle/>
          <a:p>
            <a:r>
              <a:rPr lang="en-US" dirty="0"/>
              <a:t>Someone Else’s Code</a:t>
            </a:r>
          </a:p>
        </p:txBody>
      </p:sp>
      <p:sp>
        <p:nvSpPr>
          <p:cNvPr id="10" name="Content Placeholder 9">
            <a:extLst>
              <a:ext uri="{FF2B5EF4-FFF2-40B4-BE49-F238E27FC236}">
                <a16:creationId xmlns:a16="http://schemas.microsoft.com/office/drawing/2014/main" id="{FB40835F-C931-4594-886F-8127CB748287}"/>
              </a:ext>
            </a:extLst>
          </p:cNvPr>
          <p:cNvSpPr>
            <a:spLocks noGrp="1"/>
          </p:cNvSpPr>
          <p:nvPr>
            <p:ph sz="half" idx="1"/>
          </p:nvPr>
        </p:nvSpPr>
        <p:spPr/>
        <p:txBody>
          <a:bodyPr>
            <a:normAutofit/>
          </a:bodyPr>
          <a:lstStyle/>
          <a:p>
            <a:r>
              <a:rPr lang="en-US" sz="3600" dirty="0">
                <a:solidFill>
                  <a:srgbClr val="001C43"/>
                </a:solidFill>
              </a:rPr>
              <a:t>PHP</a:t>
            </a:r>
          </a:p>
          <a:p>
            <a:r>
              <a:rPr lang="en-US" sz="3600" dirty="0">
                <a:solidFill>
                  <a:srgbClr val="001C43"/>
                </a:solidFill>
              </a:rPr>
              <a:t>Perl</a:t>
            </a:r>
          </a:p>
          <a:p>
            <a:r>
              <a:rPr lang="en-US" sz="3600" dirty="0">
                <a:solidFill>
                  <a:srgbClr val="001C43"/>
                </a:solidFill>
              </a:rPr>
              <a:t>Python</a:t>
            </a:r>
          </a:p>
          <a:p>
            <a:r>
              <a:rPr lang="en-US" sz="3600" dirty="0">
                <a:solidFill>
                  <a:srgbClr val="001C43"/>
                </a:solidFill>
              </a:rPr>
              <a:t>ASP</a:t>
            </a:r>
          </a:p>
          <a:p>
            <a:r>
              <a:rPr lang="en-US" sz="3600" dirty="0">
                <a:solidFill>
                  <a:srgbClr val="001C43"/>
                </a:solidFill>
              </a:rPr>
              <a:t>JavaScript	</a:t>
            </a:r>
          </a:p>
          <a:p>
            <a:pPr marL="0" indent="0">
              <a:buNone/>
            </a:pPr>
            <a:endParaRPr lang="en-US" sz="3600" dirty="0">
              <a:solidFill>
                <a:srgbClr val="001C43"/>
              </a:solidFill>
            </a:endParaRPr>
          </a:p>
        </p:txBody>
      </p:sp>
      <p:sp>
        <p:nvSpPr>
          <p:cNvPr id="3" name="Content Placeholder 2">
            <a:extLst>
              <a:ext uri="{FF2B5EF4-FFF2-40B4-BE49-F238E27FC236}">
                <a16:creationId xmlns:a16="http://schemas.microsoft.com/office/drawing/2014/main" id="{F5C41690-4567-41AC-A825-6426975DB53C}"/>
              </a:ext>
            </a:extLst>
          </p:cNvPr>
          <p:cNvSpPr>
            <a:spLocks noGrp="1"/>
          </p:cNvSpPr>
          <p:nvPr>
            <p:ph sz="half" idx="2"/>
          </p:nvPr>
        </p:nvSpPr>
        <p:spPr/>
        <p:txBody>
          <a:bodyPr/>
          <a:lstStyle/>
          <a:p>
            <a:r>
              <a:rPr lang="en-US" sz="3600" dirty="0">
                <a:solidFill>
                  <a:srgbClr val="001C43"/>
                </a:solidFill>
              </a:rPr>
              <a:t>JSP</a:t>
            </a:r>
          </a:p>
          <a:p>
            <a:r>
              <a:rPr lang="en-US" sz="3600" dirty="0">
                <a:solidFill>
                  <a:srgbClr val="001C43"/>
                </a:solidFill>
              </a:rPr>
              <a:t>Ruby</a:t>
            </a:r>
          </a:p>
          <a:p>
            <a:r>
              <a:rPr lang="en-US" sz="3600" dirty="0">
                <a:solidFill>
                  <a:srgbClr val="001C43"/>
                </a:solidFill>
              </a:rPr>
              <a:t>Shell Scripts</a:t>
            </a:r>
          </a:p>
          <a:p>
            <a:r>
              <a:rPr lang="en-US" sz="3600" dirty="0">
                <a:solidFill>
                  <a:srgbClr val="001C43"/>
                </a:solidFill>
              </a:rPr>
              <a:t>Cold Fusion</a:t>
            </a:r>
          </a:p>
          <a:p>
            <a:endParaRPr lang="en-US" dirty="0">
              <a:solidFill>
                <a:srgbClr val="001C43"/>
              </a:solidFill>
            </a:endParaRPr>
          </a:p>
        </p:txBody>
      </p:sp>
    </p:spTree>
    <p:extLst>
      <p:ext uri="{BB962C8B-B14F-4D97-AF65-F5344CB8AC3E}">
        <p14:creationId xmlns:p14="http://schemas.microsoft.com/office/powerpoint/2010/main" val="3957300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8FC6AC-A770-4CBD-8C85-10D7C4C4004E}"/>
              </a:ext>
            </a:extLst>
          </p:cNvPr>
          <p:cNvSpPr>
            <a:spLocks noGrp="1"/>
          </p:cNvSpPr>
          <p:nvPr>
            <p:ph type="title"/>
          </p:nvPr>
        </p:nvSpPr>
        <p:spPr/>
        <p:txBody>
          <a:bodyPr/>
          <a:lstStyle/>
          <a:p>
            <a:r>
              <a:rPr lang="en-US" dirty="0"/>
              <a:t>Mostly Scripting Languages</a:t>
            </a:r>
          </a:p>
        </p:txBody>
      </p:sp>
      <p:sp>
        <p:nvSpPr>
          <p:cNvPr id="6" name="Content Placeholder 5">
            <a:extLst>
              <a:ext uri="{FF2B5EF4-FFF2-40B4-BE49-F238E27FC236}">
                <a16:creationId xmlns:a16="http://schemas.microsoft.com/office/drawing/2014/main" id="{1C9BD674-77C1-4CDC-B47E-EC84FABD943F}"/>
              </a:ext>
            </a:extLst>
          </p:cNvPr>
          <p:cNvSpPr>
            <a:spLocks noGrp="1"/>
          </p:cNvSpPr>
          <p:nvPr>
            <p:ph idx="1"/>
          </p:nvPr>
        </p:nvSpPr>
        <p:spPr/>
        <p:txBody>
          <a:bodyPr/>
          <a:lstStyle/>
          <a:p>
            <a:pPr marL="0" lvl="0" indent="0">
              <a:spcBef>
                <a:spcPts val="600"/>
              </a:spcBef>
              <a:buNone/>
            </a:pPr>
            <a:r>
              <a:rPr lang="en-US" sz="3600" dirty="0">
                <a:solidFill>
                  <a:srgbClr val="001C43"/>
                </a:solidFill>
              </a:rPr>
              <a:t>Most web shells use scripting languages because they’re the easiest to simply drop and execute on servers.</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But attackers can use WAR files and the like, it just raises the complexity of the attack.</a:t>
            </a:r>
          </a:p>
          <a:p>
            <a:pPr marL="0" indent="0">
              <a:buNone/>
            </a:pPr>
            <a:endParaRPr lang="en-US" dirty="0">
              <a:solidFill>
                <a:srgbClr val="001C43"/>
              </a:solidFill>
            </a:endParaRPr>
          </a:p>
        </p:txBody>
      </p:sp>
    </p:spTree>
    <p:extLst>
      <p:ext uri="{BB962C8B-B14F-4D97-AF65-F5344CB8AC3E}">
        <p14:creationId xmlns:p14="http://schemas.microsoft.com/office/powerpoint/2010/main" val="1725833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9E74-DC55-4E39-A3D3-CD755CCFAC17}"/>
              </a:ext>
            </a:extLst>
          </p:cNvPr>
          <p:cNvSpPr>
            <a:spLocks noGrp="1"/>
          </p:cNvSpPr>
          <p:nvPr>
            <p:ph type="title"/>
          </p:nvPr>
        </p:nvSpPr>
        <p:spPr/>
        <p:txBody>
          <a:bodyPr/>
          <a:lstStyle/>
          <a:p>
            <a:r>
              <a:rPr lang="en" dirty="0"/>
              <a:t>Designed </a:t>
            </a:r>
            <a:r>
              <a:rPr lang="en-US" dirty="0"/>
              <a:t>T</a:t>
            </a:r>
            <a:r>
              <a:rPr lang="en" dirty="0"/>
              <a:t>o Control Your Server Via HTTP</a:t>
            </a:r>
            <a:endParaRPr lang="en-US" dirty="0"/>
          </a:p>
        </p:txBody>
      </p:sp>
      <p:sp>
        <p:nvSpPr>
          <p:cNvPr id="3" name="Content Placeholder 2">
            <a:extLst>
              <a:ext uri="{FF2B5EF4-FFF2-40B4-BE49-F238E27FC236}">
                <a16:creationId xmlns:a16="http://schemas.microsoft.com/office/drawing/2014/main" id="{0565C28D-1195-403B-942A-7143B5013C1A}"/>
              </a:ext>
            </a:extLst>
          </p:cNvPr>
          <p:cNvSpPr>
            <a:spLocks noGrp="1"/>
          </p:cNvSpPr>
          <p:nvPr>
            <p:ph idx="1"/>
          </p:nvPr>
        </p:nvSpPr>
        <p:spPr/>
        <p:txBody>
          <a:bodyPr>
            <a:normAutofit/>
          </a:bodyPr>
          <a:lstStyle/>
          <a:p>
            <a:pPr marL="457200" lvl="0" indent="-381000">
              <a:spcBef>
                <a:spcPts val="600"/>
              </a:spcBef>
              <a:buSzPts val="2400"/>
              <a:buChar char="▪"/>
            </a:pPr>
            <a:r>
              <a:rPr lang="en-US" sz="3600" dirty="0">
                <a:solidFill>
                  <a:srgbClr val="001C43"/>
                </a:solidFill>
              </a:rPr>
              <a:t>Remote command execution</a:t>
            </a:r>
          </a:p>
          <a:p>
            <a:pPr marL="457200" lvl="0" indent="-381000">
              <a:spcBef>
                <a:spcPts val="0"/>
              </a:spcBef>
              <a:buSzPts val="2400"/>
              <a:buChar char="▪"/>
            </a:pPr>
            <a:r>
              <a:rPr lang="en-US" sz="3600" dirty="0">
                <a:solidFill>
                  <a:srgbClr val="001C43"/>
                </a:solidFill>
              </a:rPr>
              <a:t>File access and exfiltration</a:t>
            </a:r>
          </a:p>
          <a:p>
            <a:pPr marL="457200" lvl="0" indent="-381000">
              <a:spcBef>
                <a:spcPts val="0"/>
              </a:spcBef>
              <a:buSzPts val="2400"/>
              <a:buChar char="▪"/>
            </a:pPr>
            <a:r>
              <a:rPr lang="en-US" sz="3600" dirty="0">
                <a:solidFill>
                  <a:srgbClr val="001C43"/>
                </a:solidFill>
              </a:rPr>
              <a:t>Database access</a:t>
            </a:r>
          </a:p>
          <a:p>
            <a:pPr marL="457200" lvl="0" indent="-381000">
              <a:spcBef>
                <a:spcPts val="0"/>
              </a:spcBef>
              <a:buSzPts val="2400"/>
              <a:buChar char="▪"/>
            </a:pPr>
            <a:r>
              <a:rPr lang="en-US" sz="3600" dirty="0">
                <a:solidFill>
                  <a:srgbClr val="001C43"/>
                </a:solidFill>
              </a:rPr>
              <a:t>Query system information</a:t>
            </a:r>
          </a:p>
          <a:p>
            <a:pPr marL="0" indent="0">
              <a:buNone/>
            </a:pPr>
            <a:endParaRPr lang="en-US" sz="3600" dirty="0">
              <a:solidFill>
                <a:srgbClr val="001C43"/>
              </a:solidFill>
            </a:endParaRPr>
          </a:p>
        </p:txBody>
      </p:sp>
    </p:spTree>
    <p:extLst>
      <p:ext uri="{BB962C8B-B14F-4D97-AF65-F5344CB8AC3E}">
        <p14:creationId xmlns:p14="http://schemas.microsoft.com/office/powerpoint/2010/main" val="1240218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9E74-DC55-4E39-A3D3-CD755CCFAC17}"/>
              </a:ext>
            </a:extLst>
          </p:cNvPr>
          <p:cNvSpPr>
            <a:spLocks noGrp="1"/>
          </p:cNvSpPr>
          <p:nvPr>
            <p:ph type="title"/>
          </p:nvPr>
        </p:nvSpPr>
        <p:spPr/>
        <p:txBody>
          <a:bodyPr/>
          <a:lstStyle/>
          <a:p>
            <a:r>
              <a:rPr lang="en-US" dirty="0"/>
              <a:t>Imagine An Evil Web Application</a:t>
            </a:r>
          </a:p>
        </p:txBody>
      </p:sp>
      <p:sp>
        <p:nvSpPr>
          <p:cNvPr id="3" name="Content Placeholder 2">
            <a:extLst>
              <a:ext uri="{FF2B5EF4-FFF2-40B4-BE49-F238E27FC236}">
                <a16:creationId xmlns:a16="http://schemas.microsoft.com/office/drawing/2014/main" id="{0565C28D-1195-403B-942A-7143B5013C1A}"/>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Often uses programming language’s built in functionality as much as possible for things such as file access.</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When the language doesn’t have support for functionality, will use command execution capability.</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May install command shell utilities to do tasks.</a:t>
            </a:r>
          </a:p>
        </p:txBody>
      </p:sp>
    </p:spTree>
    <p:extLst>
      <p:ext uri="{BB962C8B-B14F-4D97-AF65-F5344CB8AC3E}">
        <p14:creationId xmlns:p14="http://schemas.microsoft.com/office/powerpoint/2010/main" val="2351162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9E74-DC55-4E39-A3D3-CD755CCFAC17}"/>
              </a:ext>
            </a:extLst>
          </p:cNvPr>
          <p:cNvSpPr>
            <a:spLocks noGrp="1"/>
          </p:cNvSpPr>
          <p:nvPr>
            <p:ph type="title"/>
          </p:nvPr>
        </p:nvSpPr>
        <p:spPr/>
        <p:txBody>
          <a:bodyPr/>
          <a:lstStyle/>
          <a:p>
            <a:r>
              <a:rPr lang="en" dirty="0"/>
              <a:t>Executes </a:t>
            </a:r>
            <a:r>
              <a:rPr lang="en-US" dirty="0"/>
              <a:t>J</a:t>
            </a:r>
            <a:r>
              <a:rPr lang="en" dirty="0"/>
              <a:t>ust Like Your Web Applications</a:t>
            </a:r>
            <a:endParaRPr lang="en-US" dirty="0"/>
          </a:p>
        </p:txBody>
      </p:sp>
      <p:sp>
        <p:nvSpPr>
          <p:cNvPr id="3" name="Content Placeholder 2">
            <a:extLst>
              <a:ext uri="{FF2B5EF4-FFF2-40B4-BE49-F238E27FC236}">
                <a16:creationId xmlns:a16="http://schemas.microsoft.com/office/drawing/2014/main" id="{0565C28D-1195-403B-942A-7143B5013C1A}"/>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Runs with the same permissions and limitations as your web server. </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Some groups will use escalation tools in conjunction with Web Shells but unless the application server is modified, the Web Shell executes just like your code.</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This is useful for hunting for them.</a:t>
            </a:r>
          </a:p>
        </p:txBody>
      </p:sp>
    </p:spTree>
    <p:extLst>
      <p:ext uri="{BB962C8B-B14F-4D97-AF65-F5344CB8AC3E}">
        <p14:creationId xmlns:p14="http://schemas.microsoft.com/office/powerpoint/2010/main" val="3111353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9E74-DC55-4E39-A3D3-CD755CCFAC17}"/>
              </a:ext>
            </a:extLst>
          </p:cNvPr>
          <p:cNvSpPr>
            <a:spLocks noGrp="1"/>
          </p:cNvSpPr>
          <p:nvPr>
            <p:ph type="title"/>
          </p:nvPr>
        </p:nvSpPr>
        <p:spPr/>
        <p:txBody>
          <a:bodyPr>
            <a:normAutofit/>
          </a:bodyPr>
          <a:lstStyle/>
          <a:p>
            <a:r>
              <a:rPr lang="en" sz="4000" dirty="0"/>
              <a:t>Unless </a:t>
            </a:r>
            <a:r>
              <a:rPr lang="en-US" sz="4000" dirty="0"/>
              <a:t>T</a:t>
            </a:r>
            <a:r>
              <a:rPr lang="en" sz="4000" dirty="0"/>
              <a:t>he Attacker Takes </a:t>
            </a:r>
            <a:r>
              <a:rPr lang="en-US" sz="4000" dirty="0"/>
              <a:t>Countermeasures…</a:t>
            </a:r>
          </a:p>
        </p:txBody>
      </p:sp>
      <p:sp>
        <p:nvSpPr>
          <p:cNvPr id="3" name="Content Placeholder 2">
            <a:extLst>
              <a:ext uri="{FF2B5EF4-FFF2-40B4-BE49-F238E27FC236}">
                <a16:creationId xmlns:a16="http://schemas.microsoft.com/office/drawing/2014/main" id="{0565C28D-1195-403B-942A-7143B5013C1A}"/>
              </a:ext>
            </a:extLst>
          </p:cNvPr>
          <p:cNvSpPr>
            <a:spLocks noGrp="1"/>
          </p:cNvSpPr>
          <p:nvPr>
            <p:ph idx="1"/>
          </p:nvPr>
        </p:nvSpPr>
        <p:spPr/>
        <p:txBody>
          <a:bodyPr>
            <a:normAutofit fontScale="92500" lnSpcReduction="20000"/>
          </a:bodyPr>
          <a:lstStyle/>
          <a:p>
            <a:pPr marL="0" lvl="0" indent="0">
              <a:spcBef>
                <a:spcPts val="600"/>
              </a:spcBef>
              <a:buNone/>
            </a:pPr>
            <a:r>
              <a:rPr lang="en-US" sz="3600" dirty="0">
                <a:solidFill>
                  <a:srgbClr val="001C43"/>
                </a:solidFill>
              </a:rPr>
              <a:t>Files created by Web Shells will be owned by the application server.</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File creation/modification time will be accurate.</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Access to the Web Shell will appear in the application server logs.</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Child processes such as executing cmd.exe or bash will be owned by the application server process. </a:t>
            </a:r>
          </a:p>
          <a:p>
            <a:pPr marL="0" lvl="0" indent="0">
              <a:spcBef>
                <a:spcPts val="600"/>
              </a:spcBef>
              <a:buNone/>
            </a:pPr>
            <a:endParaRPr lang="en-US" sz="3600" dirty="0"/>
          </a:p>
        </p:txBody>
      </p:sp>
    </p:spTree>
    <p:extLst>
      <p:ext uri="{BB962C8B-B14F-4D97-AF65-F5344CB8AC3E}">
        <p14:creationId xmlns:p14="http://schemas.microsoft.com/office/powerpoint/2010/main" val="4017362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9E74-DC55-4E39-A3D3-CD755CCFAC17}"/>
              </a:ext>
            </a:extLst>
          </p:cNvPr>
          <p:cNvSpPr>
            <a:spLocks noGrp="1"/>
          </p:cNvSpPr>
          <p:nvPr>
            <p:ph type="title"/>
          </p:nvPr>
        </p:nvSpPr>
        <p:spPr/>
        <p:txBody>
          <a:bodyPr>
            <a:normAutofit/>
          </a:bodyPr>
          <a:lstStyle/>
          <a:p>
            <a:r>
              <a:rPr lang="en-US" sz="4000" dirty="0"/>
              <a:t>Multiple Uses</a:t>
            </a:r>
          </a:p>
        </p:txBody>
      </p:sp>
      <p:sp>
        <p:nvSpPr>
          <p:cNvPr id="3" name="Content Placeholder 2">
            <a:extLst>
              <a:ext uri="{FF2B5EF4-FFF2-40B4-BE49-F238E27FC236}">
                <a16:creationId xmlns:a16="http://schemas.microsoft.com/office/drawing/2014/main" id="{0565C28D-1195-403B-942A-7143B5013C1A}"/>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Sometimes used overtly for ongoing command and control.</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Sometimes used to kick off a completely different channel.</a:t>
            </a:r>
          </a:p>
          <a:p>
            <a:pPr marL="0" lvl="0" indent="0">
              <a:spcBef>
                <a:spcPts val="600"/>
              </a:spcBef>
              <a:buNone/>
            </a:pPr>
            <a:endParaRPr lang="en-US" sz="3600" dirty="0">
              <a:solidFill>
                <a:srgbClr val="001C43"/>
              </a:solidFill>
            </a:endParaRPr>
          </a:p>
          <a:p>
            <a:pPr marL="0" lvl="0" indent="0">
              <a:spcBef>
                <a:spcPts val="600"/>
              </a:spcBef>
              <a:buClr>
                <a:schemeClr val="dk1"/>
              </a:buClr>
              <a:buSzPts val="1100"/>
              <a:buNone/>
            </a:pPr>
            <a:r>
              <a:rPr lang="en-US" sz="3600" dirty="0">
                <a:solidFill>
                  <a:srgbClr val="001C43"/>
                </a:solidFill>
              </a:rPr>
              <a:t>Sometimes not used at all - kept as a sleeper agent.</a:t>
            </a:r>
          </a:p>
          <a:p>
            <a:pPr marL="0" lvl="0" indent="0">
              <a:spcBef>
                <a:spcPts val="600"/>
              </a:spcBef>
              <a:buNone/>
            </a:pPr>
            <a:endParaRPr lang="en-US" sz="3600" dirty="0">
              <a:solidFill>
                <a:srgbClr val="001C43"/>
              </a:solidFill>
            </a:endParaRPr>
          </a:p>
        </p:txBody>
      </p:sp>
    </p:spTree>
    <p:extLst>
      <p:ext uri="{BB962C8B-B14F-4D97-AF65-F5344CB8AC3E}">
        <p14:creationId xmlns:p14="http://schemas.microsoft.com/office/powerpoint/2010/main" val="136234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6048-35DC-49C5-A819-6EB61C3145F1}"/>
              </a:ext>
            </a:extLst>
          </p:cNvPr>
          <p:cNvSpPr>
            <a:spLocks noGrp="1"/>
          </p:cNvSpPr>
          <p:nvPr>
            <p:ph type="title"/>
          </p:nvPr>
        </p:nvSpPr>
        <p:spPr/>
        <p:txBody>
          <a:bodyPr/>
          <a:lstStyle/>
          <a:p>
            <a:r>
              <a:rPr lang="en" dirty="0"/>
              <a:t>Hidden </a:t>
            </a:r>
            <a:r>
              <a:rPr lang="en-US" dirty="0"/>
              <a:t>I</a:t>
            </a:r>
            <a:r>
              <a:rPr lang="en" dirty="0"/>
              <a:t>n Different Ways</a:t>
            </a:r>
            <a:endParaRPr lang="en-US" dirty="0"/>
          </a:p>
        </p:txBody>
      </p:sp>
      <p:sp>
        <p:nvSpPr>
          <p:cNvPr id="3" name="Content Placeholder 2">
            <a:extLst>
              <a:ext uri="{FF2B5EF4-FFF2-40B4-BE49-F238E27FC236}">
                <a16:creationId xmlns:a16="http://schemas.microsoft.com/office/drawing/2014/main" id="{869E7265-128E-45C6-934C-4339B3F437CF}"/>
              </a:ext>
            </a:extLst>
          </p:cNvPr>
          <p:cNvSpPr>
            <a:spLocks noGrp="1"/>
          </p:cNvSpPr>
          <p:nvPr>
            <p:ph idx="1"/>
          </p:nvPr>
        </p:nvSpPr>
        <p:spPr/>
        <p:txBody>
          <a:bodyPr>
            <a:normAutofit lnSpcReduction="10000"/>
          </a:bodyPr>
          <a:lstStyle/>
          <a:p>
            <a:pPr marL="0" lvl="0" indent="0">
              <a:spcBef>
                <a:spcPts val="600"/>
              </a:spcBef>
              <a:buNone/>
            </a:pPr>
            <a:r>
              <a:rPr lang="en-US" sz="3200" dirty="0">
                <a:solidFill>
                  <a:srgbClr val="001C43"/>
                </a:solidFill>
              </a:rPr>
              <a:t>Sometimes masquerade as legitimate file.</a:t>
            </a:r>
          </a:p>
          <a:p>
            <a:pPr marL="0" lvl="0" indent="0">
              <a:spcBef>
                <a:spcPts val="600"/>
              </a:spcBef>
              <a:buNone/>
            </a:pPr>
            <a:r>
              <a:rPr lang="en-US" sz="3200" dirty="0">
                <a:solidFill>
                  <a:srgbClr val="001C43"/>
                </a:solidFill>
              </a:rPr>
              <a:t>Sometimes appear as a random executable file.</a:t>
            </a:r>
          </a:p>
          <a:p>
            <a:pPr marL="0" lvl="0" indent="0">
              <a:spcBef>
                <a:spcPts val="600"/>
              </a:spcBef>
              <a:buNone/>
            </a:pPr>
            <a:r>
              <a:rPr lang="en-US" sz="3200" dirty="0">
                <a:solidFill>
                  <a:srgbClr val="001C43"/>
                </a:solidFill>
              </a:rPr>
              <a:t>Sometimes inserted into legitimate files.</a:t>
            </a:r>
          </a:p>
          <a:p>
            <a:pPr marL="0" lvl="0" indent="0">
              <a:spcBef>
                <a:spcPts val="600"/>
              </a:spcBef>
              <a:buNone/>
            </a:pPr>
            <a:r>
              <a:rPr lang="en-US" sz="3200" dirty="0">
                <a:solidFill>
                  <a:srgbClr val="001C43"/>
                </a:solidFill>
              </a:rPr>
              <a:t>Sometimes hidden in image files.</a:t>
            </a:r>
          </a:p>
          <a:p>
            <a:pPr marL="0" lvl="0" indent="0">
              <a:spcBef>
                <a:spcPts val="600"/>
              </a:spcBef>
              <a:buNone/>
            </a:pPr>
            <a:r>
              <a:rPr lang="en-US" sz="3200" dirty="0">
                <a:solidFill>
                  <a:srgbClr val="001C43"/>
                </a:solidFill>
              </a:rPr>
              <a:t>Very common to present itself to web users as harmless content (or even a 404 error) unless provided with a password.</a:t>
            </a:r>
          </a:p>
          <a:p>
            <a:pPr marL="0" lvl="0" indent="0">
              <a:spcBef>
                <a:spcPts val="600"/>
              </a:spcBef>
              <a:buNone/>
            </a:pPr>
            <a:r>
              <a:rPr lang="en-US" sz="3200" dirty="0">
                <a:solidFill>
                  <a:srgbClr val="001C43"/>
                </a:solidFill>
              </a:rPr>
              <a:t>Attackers may modify server to execute non-standard files as application (.</a:t>
            </a:r>
            <a:r>
              <a:rPr lang="en-US" sz="3200" dirty="0" err="1">
                <a:solidFill>
                  <a:srgbClr val="001C43"/>
                </a:solidFill>
              </a:rPr>
              <a:t>htacess</a:t>
            </a:r>
            <a:r>
              <a:rPr lang="en-US" sz="3200" dirty="0">
                <a:solidFill>
                  <a:srgbClr val="001C43"/>
                </a:solidFill>
              </a:rPr>
              <a:t>, apache config).</a:t>
            </a:r>
          </a:p>
        </p:txBody>
      </p:sp>
    </p:spTree>
    <p:extLst>
      <p:ext uri="{BB962C8B-B14F-4D97-AF65-F5344CB8AC3E}">
        <p14:creationId xmlns:p14="http://schemas.microsoft.com/office/powerpoint/2010/main" val="2219521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6048-35DC-49C5-A819-6EB61C3145F1}"/>
              </a:ext>
            </a:extLst>
          </p:cNvPr>
          <p:cNvSpPr>
            <a:spLocks noGrp="1"/>
          </p:cNvSpPr>
          <p:nvPr>
            <p:ph type="title"/>
          </p:nvPr>
        </p:nvSpPr>
        <p:spPr/>
        <p:txBody>
          <a:bodyPr/>
          <a:lstStyle/>
          <a:p>
            <a:r>
              <a:rPr lang="en-US" dirty="0"/>
              <a:t>Hidden Authentication</a:t>
            </a:r>
          </a:p>
        </p:txBody>
      </p:sp>
      <p:sp>
        <p:nvSpPr>
          <p:cNvPr id="3" name="Content Placeholder 2">
            <a:extLst>
              <a:ext uri="{FF2B5EF4-FFF2-40B4-BE49-F238E27FC236}">
                <a16:creationId xmlns:a16="http://schemas.microsoft.com/office/drawing/2014/main" id="{869E7265-128E-45C6-934C-4339B3F437CF}"/>
              </a:ext>
            </a:extLst>
          </p:cNvPr>
          <p:cNvSpPr>
            <a:spLocks noGrp="1"/>
          </p:cNvSpPr>
          <p:nvPr>
            <p:ph idx="1"/>
          </p:nvPr>
        </p:nvSpPr>
        <p:spPr/>
        <p:txBody>
          <a:bodyPr>
            <a:normAutofit/>
          </a:bodyPr>
          <a:lstStyle/>
          <a:p>
            <a:pPr marL="457200" lvl="0" indent="-381000">
              <a:spcBef>
                <a:spcPts val="600"/>
              </a:spcBef>
              <a:buSzPts val="2400"/>
              <a:buChar char="▪"/>
            </a:pPr>
            <a:r>
              <a:rPr lang="en-US" sz="3600" dirty="0">
                <a:solidFill>
                  <a:srgbClr val="001C43"/>
                </a:solidFill>
              </a:rPr>
              <a:t>Subtle GET or POST variables</a:t>
            </a:r>
          </a:p>
          <a:p>
            <a:pPr marL="457200" lvl="0" indent="-381000">
              <a:spcBef>
                <a:spcPts val="0"/>
              </a:spcBef>
              <a:buSzPts val="2400"/>
              <a:buChar char="▪"/>
            </a:pPr>
            <a:r>
              <a:rPr lang="en-US" sz="3600" dirty="0">
                <a:solidFill>
                  <a:srgbClr val="001C43"/>
                </a:solidFill>
              </a:rPr>
              <a:t>User Agent</a:t>
            </a:r>
          </a:p>
          <a:p>
            <a:pPr marL="457200" lvl="0" indent="-381000">
              <a:spcBef>
                <a:spcPts val="0"/>
              </a:spcBef>
              <a:buSzPts val="2400"/>
              <a:buChar char="▪"/>
            </a:pPr>
            <a:r>
              <a:rPr lang="en-US" sz="3600" dirty="0">
                <a:solidFill>
                  <a:srgbClr val="001C43"/>
                </a:solidFill>
              </a:rPr>
              <a:t>Referrer</a:t>
            </a:r>
          </a:p>
          <a:p>
            <a:pPr marL="457200" lvl="0" indent="-381000">
              <a:spcBef>
                <a:spcPts val="0"/>
              </a:spcBef>
              <a:buSzPts val="2400"/>
              <a:buChar char="▪"/>
            </a:pPr>
            <a:r>
              <a:rPr lang="en-US" sz="3600" dirty="0">
                <a:solidFill>
                  <a:srgbClr val="001C43"/>
                </a:solidFill>
              </a:rPr>
              <a:t>IP Address</a:t>
            </a:r>
          </a:p>
          <a:p>
            <a:pPr marL="457200" lvl="0" indent="-381000">
              <a:spcBef>
                <a:spcPts val="0"/>
              </a:spcBef>
              <a:buSzPts val="2400"/>
              <a:buChar char="▪"/>
            </a:pPr>
            <a:r>
              <a:rPr lang="en-US" sz="3600" dirty="0">
                <a:solidFill>
                  <a:srgbClr val="001C43"/>
                </a:solidFill>
              </a:rPr>
              <a:t>Extra HTTP header</a:t>
            </a:r>
          </a:p>
          <a:p>
            <a:pPr marL="0" lvl="0" indent="0">
              <a:spcBef>
                <a:spcPts val="600"/>
              </a:spcBef>
              <a:buNone/>
            </a:pPr>
            <a:endParaRPr lang="en-US" sz="3200" dirty="0">
              <a:solidFill>
                <a:srgbClr val="001C43"/>
              </a:solidFill>
            </a:endParaRPr>
          </a:p>
        </p:txBody>
      </p:sp>
    </p:spTree>
    <p:extLst>
      <p:ext uri="{BB962C8B-B14F-4D97-AF65-F5344CB8AC3E}">
        <p14:creationId xmlns:p14="http://schemas.microsoft.com/office/powerpoint/2010/main" val="4153166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6048-35DC-49C5-A819-6EB61C3145F1}"/>
              </a:ext>
            </a:extLst>
          </p:cNvPr>
          <p:cNvSpPr>
            <a:spLocks noGrp="1"/>
          </p:cNvSpPr>
          <p:nvPr>
            <p:ph type="title"/>
          </p:nvPr>
        </p:nvSpPr>
        <p:spPr/>
        <p:txBody>
          <a:bodyPr/>
          <a:lstStyle/>
          <a:p>
            <a:r>
              <a:rPr lang="en-US" dirty="0"/>
              <a:t>How Do They Get On Systems?</a:t>
            </a:r>
          </a:p>
        </p:txBody>
      </p:sp>
      <p:sp>
        <p:nvSpPr>
          <p:cNvPr id="3" name="Content Placeholder 2">
            <a:extLst>
              <a:ext uri="{FF2B5EF4-FFF2-40B4-BE49-F238E27FC236}">
                <a16:creationId xmlns:a16="http://schemas.microsoft.com/office/drawing/2014/main" id="{869E7265-128E-45C6-934C-4339B3F437CF}"/>
              </a:ext>
            </a:extLst>
          </p:cNvPr>
          <p:cNvSpPr>
            <a:spLocks noGrp="1"/>
          </p:cNvSpPr>
          <p:nvPr>
            <p:ph idx="1"/>
          </p:nvPr>
        </p:nvSpPr>
        <p:spPr/>
        <p:txBody>
          <a:bodyPr>
            <a:normAutofit/>
          </a:bodyPr>
          <a:lstStyle/>
          <a:p>
            <a:pPr marL="457200" lvl="0" indent="-381000">
              <a:spcBef>
                <a:spcPts val="600"/>
              </a:spcBef>
              <a:buSzPts val="2400"/>
              <a:buChar char="▪"/>
            </a:pPr>
            <a:r>
              <a:rPr lang="en-US" sz="3600" dirty="0">
                <a:solidFill>
                  <a:srgbClr val="001C43"/>
                </a:solidFill>
              </a:rPr>
              <a:t>File upload attacks</a:t>
            </a:r>
          </a:p>
          <a:p>
            <a:pPr marL="457200" lvl="0" indent="-381000">
              <a:spcBef>
                <a:spcPts val="0"/>
              </a:spcBef>
              <a:buSzPts val="2400"/>
              <a:buChar char="▪"/>
            </a:pPr>
            <a:r>
              <a:rPr lang="en-US" sz="3600" dirty="0">
                <a:solidFill>
                  <a:srgbClr val="001C43"/>
                </a:solidFill>
              </a:rPr>
              <a:t>Remote inclusion attacks</a:t>
            </a:r>
          </a:p>
          <a:p>
            <a:pPr marL="457200" lvl="0" indent="-381000">
              <a:spcBef>
                <a:spcPts val="0"/>
              </a:spcBef>
              <a:buSzPts val="2400"/>
              <a:buChar char="▪"/>
            </a:pPr>
            <a:r>
              <a:rPr lang="en-US" sz="3600" dirty="0">
                <a:solidFill>
                  <a:srgbClr val="001C43"/>
                </a:solidFill>
              </a:rPr>
              <a:t>SQL Injection</a:t>
            </a:r>
          </a:p>
          <a:p>
            <a:pPr marL="457200" lvl="0" indent="-381000">
              <a:spcBef>
                <a:spcPts val="0"/>
              </a:spcBef>
              <a:buSzPts val="2400"/>
              <a:buChar char="▪"/>
            </a:pPr>
            <a:r>
              <a:rPr lang="en-US" sz="3600" dirty="0">
                <a:solidFill>
                  <a:srgbClr val="001C43"/>
                </a:solidFill>
              </a:rPr>
              <a:t>Insecure admin interfaces	</a:t>
            </a:r>
          </a:p>
          <a:p>
            <a:pPr marL="457200" lvl="0" indent="-381000">
              <a:spcBef>
                <a:spcPts val="0"/>
              </a:spcBef>
              <a:buSzPts val="2400"/>
              <a:buChar char="▪"/>
            </a:pPr>
            <a:r>
              <a:rPr lang="en-US" sz="3600" dirty="0">
                <a:solidFill>
                  <a:srgbClr val="001C43"/>
                </a:solidFill>
              </a:rPr>
              <a:t>Added post-exploitation of a web app vulnerability</a:t>
            </a:r>
          </a:p>
          <a:p>
            <a:pPr marL="457200" lvl="0" indent="-381000">
              <a:spcBef>
                <a:spcPts val="0"/>
              </a:spcBef>
              <a:buSzPts val="2400"/>
              <a:buChar char="▪"/>
            </a:pPr>
            <a:r>
              <a:rPr lang="en-US" sz="3600" dirty="0">
                <a:solidFill>
                  <a:srgbClr val="001C43"/>
                </a:solidFill>
              </a:rPr>
              <a:t>Dropped on a server after internal exploitation</a:t>
            </a:r>
          </a:p>
          <a:p>
            <a:pPr marL="0" lvl="0" indent="0">
              <a:spcBef>
                <a:spcPts val="600"/>
              </a:spcBef>
              <a:buNone/>
            </a:pPr>
            <a:endParaRPr lang="en-US" sz="3600" dirty="0">
              <a:solidFill>
                <a:srgbClr val="001C43"/>
              </a:solidFill>
            </a:endParaRPr>
          </a:p>
        </p:txBody>
      </p:sp>
    </p:spTree>
    <p:extLst>
      <p:ext uri="{BB962C8B-B14F-4D97-AF65-F5344CB8AC3E}">
        <p14:creationId xmlns:p14="http://schemas.microsoft.com/office/powerpoint/2010/main" val="246528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E4B9F-3B14-4363-9602-3389B4CB46E3}"/>
              </a:ext>
            </a:extLst>
          </p:cNvPr>
          <p:cNvSpPr>
            <a:spLocks noGrp="1"/>
          </p:cNvSpPr>
          <p:nvPr>
            <p:ph type="title"/>
          </p:nvPr>
        </p:nvSpPr>
        <p:spPr/>
        <p:txBody>
          <a:bodyPr/>
          <a:lstStyle/>
          <a:p>
            <a:r>
              <a:rPr lang="en-US" dirty="0">
                <a:solidFill>
                  <a:schemeClr val="bg1"/>
                </a:solidFill>
              </a:rPr>
              <a:t>Obligatory Disclaimer</a:t>
            </a:r>
          </a:p>
        </p:txBody>
      </p:sp>
      <p:sp>
        <p:nvSpPr>
          <p:cNvPr id="5" name="Content Placeholder 4">
            <a:extLst>
              <a:ext uri="{FF2B5EF4-FFF2-40B4-BE49-F238E27FC236}">
                <a16:creationId xmlns:a16="http://schemas.microsoft.com/office/drawing/2014/main" id="{06598A82-CD0C-4503-BEAB-1029074A3AFF}"/>
              </a:ext>
            </a:extLst>
          </p:cNvPr>
          <p:cNvSpPr>
            <a:spLocks noGrp="1"/>
          </p:cNvSpPr>
          <p:nvPr>
            <p:ph idx="1"/>
          </p:nvPr>
        </p:nvSpPr>
        <p:spPr/>
        <p:txBody>
          <a:bodyPr>
            <a:normAutofit/>
          </a:bodyPr>
          <a:lstStyle/>
          <a:p>
            <a:pPr marL="0" indent="0">
              <a:buNone/>
            </a:pPr>
            <a:r>
              <a:rPr lang="en-US" dirty="0">
                <a:solidFill>
                  <a:schemeClr val="bg1"/>
                </a:solidFill>
              </a:rPr>
              <a:t>Not speaking on behalf of BB&amp;T or any other entity.</a:t>
            </a:r>
          </a:p>
          <a:p>
            <a:pPr marL="0" indent="0">
              <a:buNone/>
            </a:pPr>
            <a:r>
              <a:rPr lang="en-US" dirty="0">
                <a:solidFill>
                  <a:schemeClr val="bg1"/>
                </a:solidFill>
              </a:rPr>
              <a:t>All opinions expressed are my own.</a:t>
            </a:r>
          </a:p>
          <a:p>
            <a:pPr marL="0" indent="0">
              <a:buNone/>
            </a:pPr>
            <a:endParaRPr lang="en-US" dirty="0">
              <a:solidFill>
                <a:schemeClr val="bg1"/>
              </a:solidFill>
            </a:endParaRPr>
          </a:p>
          <a:p>
            <a:pPr marL="0" indent="0">
              <a:buNone/>
            </a:pPr>
            <a:r>
              <a:rPr lang="en-US" dirty="0">
                <a:solidFill>
                  <a:schemeClr val="bg1"/>
                </a:solidFill>
              </a:rPr>
              <a:t>All images believed to be public domain.</a:t>
            </a:r>
          </a:p>
          <a:p>
            <a:pPr marL="0" indent="0">
              <a:buNone/>
            </a:pPr>
            <a:endParaRPr lang="en-US" dirty="0">
              <a:solidFill>
                <a:schemeClr val="bg1"/>
              </a:solidFill>
            </a:endParaRPr>
          </a:p>
          <a:p>
            <a:pPr marL="0" indent="0">
              <a:buNone/>
            </a:pPr>
            <a:r>
              <a:rPr lang="en-US" dirty="0">
                <a:solidFill>
                  <a:schemeClr val="bg1"/>
                </a:solidFill>
              </a:rPr>
              <a:t>All other </a:t>
            </a:r>
            <a:r>
              <a:rPr lang="en-US">
                <a:solidFill>
                  <a:schemeClr val="bg1"/>
                </a:solidFill>
              </a:rPr>
              <a:t>content © 2019 </a:t>
            </a: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2125191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6048-35DC-49C5-A819-6EB61C3145F1}"/>
              </a:ext>
            </a:extLst>
          </p:cNvPr>
          <p:cNvSpPr>
            <a:spLocks noGrp="1"/>
          </p:cNvSpPr>
          <p:nvPr>
            <p:ph type="title"/>
          </p:nvPr>
        </p:nvSpPr>
        <p:spPr/>
        <p:txBody>
          <a:bodyPr/>
          <a:lstStyle/>
          <a:p>
            <a:r>
              <a:rPr lang="en" dirty="0"/>
              <a:t>Why </a:t>
            </a:r>
            <a:r>
              <a:rPr lang="en-US" dirty="0"/>
              <a:t>U</a:t>
            </a:r>
            <a:r>
              <a:rPr lang="en" dirty="0"/>
              <a:t>se Web Shells?</a:t>
            </a:r>
            <a:endParaRPr lang="en-US" dirty="0"/>
          </a:p>
        </p:txBody>
      </p:sp>
      <p:sp>
        <p:nvSpPr>
          <p:cNvPr id="3" name="Content Placeholder 2">
            <a:extLst>
              <a:ext uri="{FF2B5EF4-FFF2-40B4-BE49-F238E27FC236}">
                <a16:creationId xmlns:a16="http://schemas.microsoft.com/office/drawing/2014/main" id="{869E7265-128E-45C6-934C-4339B3F437CF}"/>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In the good old days, networks were pretty open and you could just smash and grab directly.</a:t>
            </a:r>
          </a:p>
          <a:p>
            <a:pPr marL="0" lvl="0" indent="0">
              <a:spcBef>
                <a:spcPts val="600"/>
              </a:spcBef>
              <a:buNone/>
            </a:pPr>
            <a:r>
              <a:rPr lang="en-US" sz="3600" dirty="0">
                <a:solidFill>
                  <a:srgbClr val="001C43"/>
                </a:solidFill>
              </a:rPr>
              <a:t>Now, perimeters are pretty good and there’s three main ways into networks:</a:t>
            </a:r>
          </a:p>
          <a:p>
            <a:pPr marL="457200" lvl="0" indent="-381000">
              <a:spcBef>
                <a:spcPts val="600"/>
              </a:spcBef>
              <a:buSzPts val="2400"/>
              <a:buChar char="▪"/>
            </a:pPr>
            <a:r>
              <a:rPr lang="en-US" sz="3600" dirty="0">
                <a:solidFill>
                  <a:srgbClr val="001C43"/>
                </a:solidFill>
              </a:rPr>
              <a:t>Phishing</a:t>
            </a:r>
          </a:p>
          <a:p>
            <a:pPr marL="457200" lvl="0" indent="-381000">
              <a:spcBef>
                <a:spcPts val="0"/>
              </a:spcBef>
              <a:buSzPts val="2400"/>
              <a:buChar char="▪"/>
            </a:pPr>
            <a:r>
              <a:rPr lang="en-US" sz="3600" dirty="0">
                <a:solidFill>
                  <a:srgbClr val="001C43"/>
                </a:solidFill>
              </a:rPr>
              <a:t>Guessable passwords with external logins</a:t>
            </a:r>
          </a:p>
          <a:p>
            <a:pPr marL="457200" lvl="0" indent="-381000">
              <a:spcBef>
                <a:spcPts val="0"/>
              </a:spcBef>
              <a:buSzPts val="2400"/>
              <a:buChar char="▪"/>
            </a:pPr>
            <a:r>
              <a:rPr lang="en-US" sz="3600" dirty="0">
                <a:solidFill>
                  <a:srgbClr val="001C43"/>
                </a:solidFill>
              </a:rPr>
              <a:t>Application servers</a:t>
            </a:r>
          </a:p>
          <a:p>
            <a:pPr marL="0" lvl="0" indent="0">
              <a:spcBef>
                <a:spcPts val="600"/>
              </a:spcBef>
              <a:buNone/>
            </a:pPr>
            <a:endParaRPr lang="en-US" sz="3600" dirty="0">
              <a:solidFill>
                <a:srgbClr val="001C43"/>
              </a:solidFill>
            </a:endParaRPr>
          </a:p>
        </p:txBody>
      </p:sp>
    </p:spTree>
    <p:extLst>
      <p:ext uri="{BB962C8B-B14F-4D97-AF65-F5344CB8AC3E}">
        <p14:creationId xmlns:p14="http://schemas.microsoft.com/office/powerpoint/2010/main" val="31131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6048-35DC-49C5-A819-6EB61C3145F1}"/>
              </a:ext>
            </a:extLst>
          </p:cNvPr>
          <p:cNvSpPr>
            <a:spLocks noGrp="1"/>
          </p:cNvSpPr>
          <p:nvPr>
            <p:ph type="title"/>
          </p:nvPr>
        </p:nvSpPr>
        <p:spPr/>
        <p:txBody>
          <a:bodyPr/>
          <a:lstStyle/>
          <a:p>
            <a:r>
              <a:rPr lang="en-US" dirty="0"/>
              <a:t>How Are They Used?</a:t>
            </a:r>
          </a:p>
        </p:txBody>
      </p:sp>
      <p:sp>
        <p:nvSpPr>
          <p:cNvPr id="3" name="Content Placeholder 2">
            <a:extLst>
              <a:ext uri="{FF2B5EF4-FFF2-40B4-BE49-F238E27FC236}">
                <a16:creationId xmlns:a16="http://schemas.microsoft.com/office/drawing/2014/main" id="{869E7265-128E-45C6-934C-4339B3F437CF}"/>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Preconfigured commands</a:t>
            </a:r>
          </a:p>
          <a:p>
            <a:pPr marL="0" lvl="0" indent="0">
              <a:spcBef>
                <a:spcPts val="600"/>
              </a:spcBef>
              <a:buNone/>
            </a:pPr>
            <a:r>
              <a:rPr lang="en-US" sz="3600" dirty="0">
                <a:solidFill>
                  <a:srgbClr val="001C43"/>
                </a:solidFill>
              </a:rPr>
              <a:t>Execute code in the Application Server’s Language</a:t>
            </a:r>
          </a:p>
          <a:p>
            <a:pPr marL="0" lvl="0" indent="0">
              <a:spcBef>
                <a:spcPts val="600"/>
              </a:spcBef>
              <a:buNone/>
            </a:pPr>
            <a:r>
              <a:rPr lang="en-US" sz="3600" dirty="0">
                <a:solidFill>
                  <a:srgbClr val="001C43"/>
                </a:solidFill>
              </a:rPr>
              <a:t>Execute shell script</a:t>
            </a:r>
          </a:p>
        </p:txBody>
      </p:sp>
    </p:spTree>
    <p:extLst>
      <p:ext uri="{BB962C8B-B14F-4D97-AF65-F5344CB8AC3E}">
        <p14:creationId xmlns:p14="http://schemas.microsoft.com/office/powerpoint/2010/main" val="2271377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6048-35DC-49C5-A819-6EB61C3145F1}"/>
              </a:ext>
            </a:extLst>
          </p:cNvPr>
          <p:cNvSpPr>
            <a:spLocks noGrp="1"/>
          </p:cNvSpPr>
          <p:nvPr>
            <p:ph type="title"/>
          </p:nvPr>
        </p:nvSpPr>
        <p:spPr/>
        <p:txBody>
          <a:bodyPr/>
          <a:lstStyle/>
          <a:p>
            <a:r>
              <a:rPr lang="en-US" dirty="0"/>
              <a:t>Sometimes Surprisingly Sophisticated</a:t>
            </a:r>
          </a:p>
        </p:txBody>
      </p:sp>
      <p:sp>
        <p:nvSpPr>
          <p:cNvPr id="3" name="Content Placeholder 2">
            <a:extLst>
              <a:ext uri="{FF2B5EF4-FFF2-40B4-BE49-F238E27FC236}">
                <a16:creationId xmlns:a16="http://schemas.microsoft.com/office/drawing/2014/main" id="{869E7265-128E-45C6-934C-4339B3F437CF}"/>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China Chopper</a:t>
            </a:r>
          </a:p>
          <a:p>
            <a:pPr>
              <a:spcBef>
                <a:spcPts val="600"/>
              </a:spcBef>
            </a:pPr>
            <a:r>
              <a:rPr lang="en-US" sz="3600" dirty="0">
                <a:solidFill>
                  <a:srgbClr val="001C43"/>
                </a:solidFill>
              </a:rPr>
              <a:t>Windows GUI Frontend</a:t>
            </a:r>
          </a:p>
          <a:p>
            <a:pPr>
              <a:spcBef>
                <a:spcPts val="600"/>
              </a:spcBef>
            </a:pPr>
            <a:r>
              <a:rPr lang="en-US" sz="3600" dirty="0">
                <a:solidFill>
                  <a:srgbClr val="001C43"/>
                </a:solidFill>
              </a:rPr>
              <a:t>ASP, JSP, and Cold Fusion Applications</a:t>
            </a:r>
          </a:p>
          <a:p>
            <a:pPr>
              <a:spcBef>
                <a:spcPts val="600"/>
              </a:spcBef>
            </a:pPr>
            <a:r>
              <a:rPr lang="en-US" sz="3600" dirty="0">
                <a:solidFill>
                  <a:srgbClr val="001C43"/>
                </a:solidFill>
              </a:rPr>
              <a:t>Multiple capabilities: vulnerability scanning, file management, database management, virtual terminal</a:t>
            </a:r>
          </a:p>
        </p:txBody>
      </p:sp>
    </p:spTree>
    <p:extLst>
      <p:ext uri="{BB962C8B-B14F-4D97-AF65-F5344CB8AC3E}">
        <p14:creationId xmlns:p14="http://schemas.microsoft.com/office/powerpoint/2010/main" val="2451595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6048-35DC-49C5-A819-6EB61C3145F1}"/>
              </a:ext>
            </a:extLst>
          </p:cNvPr>
          <p:cNvSpPr>
            <a:spLocks noGrp="1"/>
          </p:cNvSpPr>
          <p:nvPr>
            <p:ph type="title"/>
          </p:nvPr>
        </p:nvSpPr>
        <p:spPr/>
        <p:txBody>
          <a:bodyPr/>
          <a:lstStyle/>
          <a:p>
            <a:r>
              <a:rPr lang="en-US" dirty="0"/>
              <a:t>Questions?</a:t>
            </a:r>
          </a:p>
        </p:txBody>
      </p:sp>
      <p:sp>
        <p:nvSpPr>
          <p:cNvPr id="4" name="Text Placeholder 3">
            <a:extLst>
              <a:ext uri="{FF2B5EF4-FFF2-40B4-BE49-F238E27FC236}">
                <a16:creationId xmlns:a16="http://schemas.microsoft.com/office/drawing/2014/main" id="{7500D5BD-AD0D-4F3A-A2A9-92E6030203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68565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6FAF18-E7C6-4441-B259-780D7209D917}"/>
              </a:ext>
            </a:extLst>
          </p:cNvPr>
          <p:cNvSpPr>
            <a:spLocks noGrp="1"/>
          </p:cNvSpPr>
          <p:nvPr>
            <p:ph type="title"/>
          </p:nvPr>
        </p:nvSpPr>
        <p:spPr>
          <a:xfrm>
            <a:off x="831850" y="478591"/>
            <a:ext cx="10515600" cy="2852737"/>
          </a:xfrm>
        </p:spPr>
        <p:txBody>
          <a:bodyPr anchor="t">
            <a:normAutofit/>
          </a:bodyPr>
          <a:lstStyle/>
          <a:p>
            <a:r>
              <a:rPr lang="en-US" sz="4400" dirty="0">
                <a:solidFill>
                  <a:schemeClr val="bg1"/>
                </a:solidFill>
              </a:rPr>
              <a:t>Web Shells Are Never The Initial Attack</a:t>
            </a:r>
          </a:p>
        </p:txBody>
      </p:sp>
      <p:sp>
        <p:nvSpPr>
          <p:cNvPr id="8" name="Text Placeholder 7">
            <a:extLst>
              <a:ext uri="{FF2B5EF4-FFF2-40B4-BE49-F238E27FC236}">
                <a16:creationId xmlns:a16="http://schemas.microsoft.com/office/drawing/2014/main" id="{CDF6C2A6-4B92-4027-9FE7-9ECB5FE0EB0B}"/>
              </a:ext>
            </a:extLst>
          </p:cNvPr>
          <p:cNvSpPr>
            <a:spLocks noGrp="1"/>
          </p:cNvSpPr>
          <p:nvPr>
            <p:ph type="body" idx="1"/>
          </p:nvPr>
        </p:nvSpPr>
        <p:spPr>
          <a:xfrm>
            <a:off x="831850" y="4589463"/>
            <a:ext cx="10515600" cy="1500187"/>
          </a:xfrm>
        </p:spPr>
        <p:txBody>
          <a:bodyPr/>
          <a:lstStyle/>
          <a:p>
            <a:endParaRPr lang="en-US" dirty="0"/>
          </a:p>
        </p:txBody>
      </p:sp>
    </p:spTree>
    <p:extLst>
      <p:ext uri="{BB962C8B-B14F-4D97-AF65-F5344CB8AC3E}">
        <p14:creationId xmlns:p14="http://schemas.microsoft.com/office/powerpoint/2010/main" val="3647990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6FAF18-E7C6-4441-B259-780D7209D917}"/>
              </a:ext>
            </a:extLst>
          </p:cNvPr>
          <p:cNvSpPr>
            <a:spLocks noGrp="1"/>
          </p:cNvSpPr>
          <p:nvPr>
            <p:ph type="title"/>
          </p:nvPr>
        </p:nvSpPr>
        <p:spPr>
          <a:xfrm>
            <a:off x="831850" y="478591"/>
            <a:ext cx="10515600" cy="2852737"/>
          </a:xfrm>
        </p:spPr>
        <p:txBody>
          <a:bodyPr anchor="t">
            <a:normAutofit/>
          </a:bodyPr>
          <a:lstStyle/>
          <a:p>
            <a:r>
              <a:rPr lang="en-US" sz="3200" dirty="0">
                <a:solidFill>
                  <a:schemeClr val="bg1"/>
                </a:solidFill>
              </a:rPr>
              <a:t>If You Find A Web Shell, You Have At Least Two Problems </a:t>
            </a:r>
          </a:p>
        </p:txBody>
      </p:sp>
      <p:sp>
        <p:nvSpPr>
          <p:cNvPr id="8" name="Text Placeholder 7">
            <a:extLst>
              <a:ext uri="{FF2B5EF4-FFF2-40B4-BE49-F238E27FC236}">
                <a16:creationId xmlns:a16="http://schemas.microsoft.com/office/drawing/2014/main" id="{CDF6C2A6-4B92-4027-9FE7-9ECB5FE0EB0B}"/>
              </a:ext>
            </a:extLst>
          </p:cNvPr>
          <p:cNvSpPr>
            <a:spLocks noGrp="1"/>
          </p:cNvSpPr>
          <p:nvPr>
            <p:ph type="body" idx="1"/>
          </p:nvPr>
        </p:nvSpPr>
        <p:spPr>
          <a:xfrm>
            <a:off x="831850" y="4589463"/>
            <a:ext cx="10515600" cy="1500187"/>
          </a:xfrm>
        </p:spPr>
        <p:txBody>
          <a:bodyPr/>
          <a:lstStyle/>
          <a:p>
            <a:endParaRPr lang="en-US" dirty="0"/>
          </a:p>
        </p:txBody>
      </p:sp>
    </p:spTree>
    <p:extLst>
      <p:ext uri="{BB962C8B-B14F-4D97-AF65-F5344CB8AC3E}">
        <p14:creationId xmlns:p14="http://schemas.microsoft.com/office/powerpoint/2010/main" val="143276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0CB5-D282-4CB6-932B-0A3C215390B7}"/>
              </a:ext>
            </a:extLst>
          </p:cNvPr>
          <p:cNvSpPr>
            <a:spLocks noGrp="1"/>
          </p:cNvSpPr>
          <p:nvPr>
            <p:ph type="title"/>
          </p:nvPr>
        </p:nvSpPr>
        <p:spPr/>
        <p:txBody>
          <a:bodyPr/>
          <a:lstStyle/>
          <a:p>
            <a:r>
              <a:rPr lang="en-US" dirty="0"/>
              <a:t>Why At Least Two Problems?</a:t>
            </a:r>
          </a:p>
        </p:txBody>
      </p:sp>
      <p:sp>
        <p:nvSpPr>
          <p:cNvPr id="3" name="Content Placeholder 2">
            <a:extLst>
              <a:ext uri="{FF2B5EF4-FFF2-40B4-BE49-F238E27FC236}">
                <a16:creationId xmlns:a16="http://schemas.microsoft.com/office/drawing/2014/main" id="{A1D18888-F131-4BCE-A705-09A3A2793920}"/>
              </a:ext>
            </a:extLst>
          </p:cNvPr>
          <p:cNvSpPr>
            <a:spLocks noGrp="1"/>
          </p:cNvSpPr>
          <p:nvPr>
            <p:ph idx="1"/>
          </p:nvPr>
        </p:nvSpPr>
        <p:spPr/>
        <p:txBody>
          <a:bodyPr>
            <a:normAutofit/>
          </a:bodyPr>
          <a:lstStyle/>
          <a:p>
            <a:pPr marL="457200" lvl="0" indent="-381000">
              <a:spcBef>
                <a:spcPts val="600"/>
              </a:spcBef>
              <a:buSzPts val="2400"/>
              <a:buChar char="▪"/>
            </a:pPr>
            <a:r>
              <a:rPr lang="en-US" sz="3600" dirty="0">
                <a:solidFill>
                  <a:srgbClr val="001C43"/>
                </a:solidFill>
              </a:rPr>
              <a:t>Initial vector</a:t>
            </a:r>
          </a:p>
          <a:p>
            <a:pPr marL="457200" lvl="0" indent="-381000">
              <a:spcBef>
                <a:spcPts val="0"/>
              </a:spcBef>
              <a:buSzPts val="2400"/>
              <a:buChar char="▪"/>
            </a:pPr>
            <a:r>
              <a:rPr lang="en-US" sz="3600" dirty="0">
                <a:solidFill>
                  <a:srgbClr val="001C43"/>
                </a:solidFill>
              </a:rPr>
              <a:t>The Web Shell you found</a:t>
            </a:r>
          </a:p>
          <a:p>
            <a:pPr marL="457200" lvl="0" indent="-381000">
              <a:spcBef>
                <a:spcPts val="0"/>
              </a:spcBef>
              <a:buSzPts val="2400"/>
              <a:buChar char="▪"/>
            </a:pPr>
            <a:r>
              <a:rPr lang="en-US" sz="3600" dirty="0">
                <a:solidFill>
                  <a:srgbClr val="001C43"/>
                </a:solidFill>
              </a:rPr>
              <a:t>There may be more Web Shells</a:t>
            </a:r>
          </a:p>
          <a:p>
            <a:pPr marL="0" lvl="0" indent="0">
              <a:spcBef>
                <a:spcPts val="600"/>
              </a:spcBef>
              <a:buNone/>
            </a:pPr>
            <a:r>
              <a:rPr lang="en-US" sz="3600" dirty="0">
                <a:solidFill>
                  <a:srgbClr val="001C43"/>
                </a:solidFill>
              </a:rPr>
              <a:t>As with the Equifax hack, it is very common to install multiple Web Shells to attempt to avoid evasion.  If the exploited server supports more than one language, they may leverage that to avoid detection.</a:t>
            </a:r>
          </a:p>
          <a:p>
            <a:endParaRPr lang="en-US" sz="3600" dirty="0">
              <a:solidFill>
                <a:srgbClr val="001C43"/>
              </a:solidFill>
            </a:endParaRPr>
          </a:p>
        </p:txBody>
      </p:sp>
    </p:spTree>
    <p:extLst>
      <p:ext uri="{BB962C8B-B14F-4D97-AF65-F5344CB8AC3E}">
        <p14:creationId xmlns:p14="http://schemas.microsoft.com/office/powerpoint/2010/main" val="1090557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0CB5-D282-4CB6-932B-0A3C215390B7}"/>
              </a:ext>
            </a:extLst>
          </p:cNvPr>
          <p:cNvSpPr>
            <a:spLocks noGrp="1"/>
          </p:cNvSpPr>
          <p:nvPr>
            <p:ph type="title"/>
          </p:nvPr>
        </p:nvSpPr>
        <p:spPr/>
        <p:txBody>
          <a:bodyPr>
            <a:normAutofit fontScale="90000"/>
          </a:bodyPr>
          <a:lstStyle/>
          <a:p>
            <a:r>
              <a:rPr lang="en" sz="4800" dirty="0"/>
              <a:t>Let’s </a:t>
            </a:r>
            <a:r>
              <a:rPr lang="en-US" sz="4800" dirty="0"/>
              <a:t>C</a:t>
            </a:r>
            <a:r>
              <a:rPr lang="en" sz="4800" dirty="0"/>
              <a:t>onsider Where Web Shells </a:t>
            </a:r>
            <a:r>
              <a:rPr lang="en-US" sz="4800" dirty="0"/>
              <a:t>A</a:t>
            </a:r>
            <a:r>
              <a:rPr lang="en" sz="4800" dirty="0"/>
              <a:t>re Used</a:t>
            </a:r>
            <a:endParaRPr lang="en-US" sz="4800" dirty="0"/>
          </a:p>
        </p:txBody>
      </p:sp>
      <p:sp>
        <p:nvSpPr>
          <p:cNvPr id="3" name="Content Placeholder 2">
            <a:extLst>
              <a:ext uri="{FF2B5EF4-FFF2-40B4-BE49-F238E27FC236}">
                <a16:creationId xmlns:a16="http://schemas.microsoft.com/office/drawing/2014/main" id="{A1D18888-F131-4BCE-A705-09A3A2793920}"/>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Two common frameworks for understanding the process followed by attackers:</a:t>
            </a:r>
          </a:p>
          <a:p>
            <a:pPr marL="457200" lvl="0" indent="-381000">
              <a:spcBef>
                <a:spcPts val="600"/>
              </a:spcBef>
              <a:buSzPts val="2400"/>
              <a:buChar char="▪"/>
            </a:pPr>
            <a:r>
              <a:rPr lang="en-US" sz="3600" dirty="0">
                <a:solidFill>
                  <a:srgbClr val="001C43"/>
                </a:solidFill>
              </a:rPr>
              <a:t>Cyber Kill Chain ® - created by Lockheed Martin</a:t>
            </a:r>
          </a:p>
          <a:p>
            <a:pPr marL="457200" lvl="0" indent="-381000">
              <a:spcBef>
                <a:spcPts val="0"/>
              </a:spcBef>
              <a:buSzPts val="2400"/>
              <a:buChar char="▪"/>
            </a:pPr>
            <a:r>
              <a:rPr lang="en-US" sz="3600" dirty="0">
                <a:solidFill>
                  <a:srgbClr val="001C43"/>
                </a:solidFill>
              </a:rPr>
              <a:t>ATT&amp;CK - created by MITRE</a:t>
            </a:r>
          </a:p>
          <a:p>
            <a:pPr marL="457200" lvl="0" indent="0">
              <a:spcBef>
                <a:spcPts val="600"/>
              </a:spcBef>
              <a:buNone/>
            </a:pPr>
            <a:endParaRPr lang="en-US" sz="3600" dirty="0">
              <a:solidFill>
                <a:srgbClr val="001C43"/>
              </a:solidFill>
            </a:endParaRPr>
          </a:p>
        </p:txBody>
      </p:sp>
    </p:spTree>
    <p:extLst>
      <p:ext uri="{BB962C8B-B14F-4D97-AF65-F5344CB8AC3E}">
        <p14:creationId xmlns:p14="http://schemas.microsoft.com/office/powerpoint/2010/main" val="3970084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0CB5-D282-4CB6-932B-0A3C215390B7}"/>
              </a:ext>
            </a:extLst>
          </p:cNvPr>
          <p:cNvSpPr>
            <a:spLocks noGrp="1"/>
          </p:cNvSpPr>
          <p:nvPr>
            <p:ph type="title"/>
          </p:nvPr>
        </p:nvSpPr>
        <p:spPr/>
        <p:txBody>
          <a:bodyPr>
            <a:normAutofit/>
          </a:bodyPr>
          <a:lstStyle/>
          <a:p>
            <a:r>
              <a:rPr lang="en" sz="4800" dirty="0"/>
              <a:t>Cyber Kill Chain</a:t>
            </a:r>
            <a:endParaRPr lang="en-US" sz="4800" dirty="0"/>
          </a:p>
        </p:txBody>
      </p:sp>
      <p:sp>
        <p:nvSpPr>
          <p:cNvPr id="3" name="Content Placeholder 2">
            <a:extLst>
              <a:ext uri="{FF2B5EF4-FFF2-40B4-BE49-F238E27FC236}">
                <a16:creationId xmlns:a16="http://schemas.microsoft.com/office/drawing/2014/main" id="{A1D18888-F131-4BCE-A705-09A3A2793920}"/>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Reconnaissance</a:t>
            </a:r>
          </a:p>
          <a:p>
            <a:pPr marL="0" lvl="0" indent="0">
              <a:spcBef>
                <a:spcPts val="600"/>
              </a:spcBef>
              <a:buNone/>
            </a:pPr>
            <a:r>
              <a:rPr lang="en-US" sz="3600" dirty="0">
                <a:solidFill>
                  <a:srgbClr val="001C43"/>
                </a:solidFill>
              </a:rPr>
              <a:t>Weaponization</a:t>
            </a:r>
          </a:p>
          <a:p>
            <a:pPr marL="0" lvl="0" indent="0">
              <a:spcBef>
                <a:spcPts val="600"/>
              </a:spcBef>
              <a:buNone/>
            </a:pPr>
            <a:r>
              <a:rPr lang="en-US" sz="3600" dirty="0">
                <a:solidFill>
                  <a:srgbClr val="001C43"/>
                </a:solidFill>
              </a:rPr>
              <a:t>Delivery</a:t>
            </a:r>
          </a:p>
          <a:p>
            <a:pPr marL="0" lvl="0" indent="0">
              <a:spcBef>
                <a:spcPts val="600"/>
              </a:spcBef>
              <a:buNone/>
            </a:pPr>
            <a:r>
              <a:rPr lang="en-US" sz="3600" dirty="0">
                <a:solidFill>
                  <a:srgbClr val="001C43"/>
                </a:solidFill>
              </a:rPr>
              <a:t>Exploitation</a:t>
            </a:r>
          </a:p>
          <a:p>
            <a:pPr marL="0" lvl="0" indent="0">
              <a:spcBef>
                <a:spcPts val="600"/>
              </a:spcBef>
              <a:buNone/>
            </a:pPr>
            <a:r>
              <a:rPr lang="en-US" sz="3600" dirty="0">
                <a:solidFill>
                  <a:srgbClr val="001C43"/>
                </a:solidFill>
              </a:rPr>
              <a:t>Installation</a:t>
            </a:r>
          </a:p>
          <a:p>
            <a:pPr marL="0" lvl="0" indent="0">
              <a:spcBef>
                <a:spcPts val="600"/>
              </a:spcBef>
              <a:buNone/>
            </a:pPr>
            <a:r>
              <a:rPr lang="en-US" sz="3600" dirty="0">
                <a:solidFill>
                  <a:srgbClr val="001C43"/>
                </a:solidFill>
              </a:rPr>
              <a:t>Command and Control</a:t>
            </a:r>
          </a:p>
          <a:p>
            <a:pPr marL="0" lvl="0" indent="0">
              <a:spcBef>
                <a:spcPts val="600"/>
              </a:spcBef>
              <a:buNone/>
            </a:pPr>
            <a:r>
              <a:rPr lang="en-US" sz="3600" dirty="0">
                <a:solidFill>
                  <a:srgbClr val="001C43"/>
                </a:solidFill>
              </a:rPr>
              <a:t>Action on Objectives</a:t>
            </a:r>
          </a:p>
          <a:p>
            <a:pPr marL="457200" lvl="0" indent="0">
              <a:spcBef>
                <a:spcPts val="600"/>
              </a:spcBef>
              <a:buNone/>
            </a:pPr>
            <a:endParaRPr lang="en-US" sz="3600" dirty="0">
              <a:solidFill>
                <a:srgbClr val="001C43"/>
              </a:solidFill>
            </a:endParaRPr>
          </a:p>
        </p:txBody>
      </p:sp>
    </p:spTree>
    <p:extLst>
      <p:ext uri="{BB962C8B-B14F-4D97-AF65-F5344CB8AC3E}">
        <p14:creationId xmlns:p14="http://schemas.microsoft.com/office/powerpoint/2010/main" val="4267261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0CB5-D282-4CB6-932B-0A3C215390B7}"/>
              </a:ext>
            </a:extLst>
          </p:cNvPr>
          <p:cNvSpPr>
            <a:spLocks noGrp="1"/>
          </p:cNvSpPr>
          <p:nvPr>
            <p:ph type="title"/>
          </p:nvPr>
        </p:nvSpPr>
        <p:spPr/>
        <p:txBody>
          <a:bodyPr>
            <a:normAutofit/>
          </a:bodyPr>
          <a:lstStyle/>
          <a:p>
            <a:r>
              <a:rPr lang="en" sz="4800" dirty="0"/>
              <a:t>Cyber Kill Chain</a:t>
            </a:r>
            <a:endParaRPr lang="en-US" sz="4800" dirty="0"/>
          </a:p>
        </p:txBody>
      </p:sp>
      <p:sp>
        <p:nvSpPr>
          <p:cNvPr id="3" name="Content Placeholder 2">
            <a:extLst>
              <a:ext uri="{FF2B5EF4-FFF2-40B4-BE49-F238E27FC236}">
                <a16:creationId xmlns:a16="http://schemas.microsoft.com/office/drawing/2014/main" id="{A1D18888-F131-4BCE-A705-09A3A2793920}"/>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Reconnaissance</a:t>
            </a:r>
          </a:p>
          <a:p>
            <a:pPr marL="0" lvl="0" indent="0">
              <a:spcBef>
                <a:spcPts val="600"/>
              </a:spcBef>
              <a:buNone/>
            </a:pPr>
            <a:r>
              <a:rPr lang="en-US" sz="3600" dirty="0">
                <a:solidFill>
                  <a:srgbClr val="001C43"/>
                </a:solidFill>
              </a:rPr>
              <a:t>Weaponization</a:t>
            </a:r>
          </a:p>
          <a:p>
            <a:pPr marL="0" lvl="0" indent="0">
              <a:spcBef>
                <a:spcPts val="600"/>
              </a:spcBef>
              <a:buNone/>
            </a:pPr>
            <a:r>
              <a:rPr lang="en-US" sz="3600" dirty="0">
                <a:solidFill>
                  <a:srgbClr val="001C43"/>
                </a:solidFill>
              </a:rPr>
              <a:t>Delivery</a:t>
            </a:r>
          </a:p>
          <a:p>
            <a:pPr marL="0" lvl="0" indent="0">
              <a:spcBef>
                <a:spcPts val="600"/>
              </a:spcBef>
              <a:buNone/>
            </a:pPr>
            <a:r>
              <a:rPr lang="en-US" sz="3600" dirty="0">
                <a:solidFill>
                  <a:srgbClr val="001C43"/>
                </a:solidFill>
              </a:rPr>
              <a:t>Exploitation</a:t>
            </a:r>
          </a:p>
          <a:p>
            <a:pPr marL="0" lvl="0" indent="0">
              <a:spcBef>
                <a:spcPts val="600"/>
              </a:spcBef>
              <a:buNone/>
            </a:pPr>
            <a:r>
              <a:rPr lang="en-US" sz="3600" dirty="0">
                <a:solidFill>
                  <a:srgbClr val="FF0000"/>
                </a:solidFill>
              </a:rPr>
              <a:t>Installation</a:t>
            </a:r>
          </a:p>
          <a:p>
            <a:pPr marL="0" lvl="0" indent="0">
              <a:spcBef>
                <a:spcPts val="600"/>
              </a:spcBef>
              <a:buNone/>
            </a:pPr>
            <a:r>
              <a:rPr lang="en-US" sz="3600" dirty="0">
                <a:solidFill>
                  <a:srgbClr val="FF0000"/>
                </a:solidFill>
              </a:rPr>
              <a:t>Command and Control</a:t>
            </a:r>
          </a:p>
          <a:p>
            <a:pPr marL="0" lvl="0" indent="0">
              <a:spcBef>
                <a:spcPts val="600"/>
              </a:spcBef>
              <a:buNone/>
            </a:pPr>
            <a:r>
              <a:rPr lang="en-US" sz="3600" dirty="0">
                <a:solidFill>
                  <a:srgbClr val="FF0000"/>
                </a:solidFill>
              </a:rPr>
              <a:t>Action on Objectives</a:t>
            </a:r>
          </a:p>
          <a:p>
            <a:pPr marL="457200" lvl="0" indent="0">
              <a:spcBef>
                <a:spcPts val="600"/>
              </a:spcBef>
              <a:buNone/>
            </a:pPr>
            <a:endParaRPr lang="en-US" sz="3600" dirty="0">
              <a:solidFill>
                <a:srgbClr val="001C43"/>
              </a:solidFill>
            </a:endParaRPr>
          </a:p>
        </p:txBody>
      </p:sp>
    </p:spTree>
    <p:extLst>
      <p:ext uri="{BB962C8B-B14F-4D97-AF65-F5344CB8AC3E}">
        <p14:creationId xmlns:p14="http://schemas.microsoft.com/office/powerpoint/2010/main" val="224189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E4B9F-3B14-4363-9602-3389B4CB46E3}"/>
              </a:ext>
            </a:extLst>
          </p:cNvPr>
          <p:cNvSpPr>
            <a:spLocks noGrp="1"/>
          </p:cNvSpPr>
          <p:nvPr>
            <p:ph type="title"/>
          </p:nvPr>
        </p:nvSpPr>
        <p:spPr/>
        <p:txBody>
          <a:bodyPr/>
          <a:lstStyle/>
          <a:p>
            <a:r>
              <a:rPr lang="en-US" dirty="0">
                <a:solidFill>
                  <a:schemeClr val="bg1"/>
                </a:solidFill>
              </a:rPr>
              <a:t>How To Reach Me</a:t>
            </a:r>
          </a:p>
        </p:txBody>
      </p:sp>
      <p:sp>
        <p:nvSpPr>
          <p:cNvPr id="5" name="Content Placeholder 4">
            <a:extLst>
              <a:ext uri="{FF2B5EF4-FFF2-40B4-BE49-F238E27FC236}">
                <a16:creationId xmlns:a16="http://schemas.microsoft.com/office/drawing/2014/main" id="{06598A82-CD0C-4503-BEAB-1029074A3AFF}"/>
              </a:ext>
            </a:extLst>
          </p:cNvPr>
          <p:cNvSpPr>
            <a:spLocks noGrp="1"/>
          </p:cNvSpPr>
          <p:nvPr>
            <p:ph idx="1"/>
          </p:nvPr>
        </p:nvSpPr>
        <p:spPr/>
        <p:txBody>
          <a:bodyPr>
            <a:normAutofit/>
          </a:bodyPr>
          <a:lstStyle/>
          <a:p>
            <a:pPr marL="0" indent="0">
              <a:buNone/>
            </a:pPr>
            <a:r>
              <a:rPr lang="en-US" dirty="0">
                <a:solidFill>
                  <a:schemeClr val="bg1"/>
                </a:solidFill>
              </a:rPr>
              <a:t>@JoeSchottman</a:t>
            </a:r>
          </a:p>
          <a:p>
            <a:pPr marL="0" indent="0">
              <a:buNone/>
            </a:pPr>
            <a:r>
              <a:rPr lang="en-US" dirty="0">
                <a:solidFill>
                  <a:schemeClr val="bg1"/>
                </a:solidFill>
              </a:rPr>
              <a:t>security@joeschottman.com</a:t>
            </a:r>
          </a:p>
          <a:p>
            <a:pPr marL="0" indent="0">
              <a:buNone/>
            </a:pPr>
            <a:r>
              <a:rPr lang="en-US" dirty="0">
                <a:solidFill>
                  <a:schemeClr val="bg1"/>
                </a:solidFill>
              </a:rPr>
              <a:t>Add me on LinkedIn</a:t>
            </a:r>
          </a:p>
          <a:p>
            <a:pPr marL="0" indent="0">
              <a:buNone/>
            </a:pPr>
            <a:r>
              <a:rPr lang="en-US" dirty="0">
                <a:solidFill>
                  <a:schemeClr val="bg1"/>
                </a:solidFill>
              </a:rPr>
              <a:t>Find me on local Slacks as @</a:t>
            </a:r>
            <a:r>
              <a:rPr lang="en-US" dirty="0" err="1">
                <a:solidFill>
                  <a:schemeClr val="bg1"/>
                </a:solidFill>
              </a:rPr>
              <a:t>jschottm</a:t>
            </a: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2876672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0CB5-D282-4CB6-932B-0A3C215390B7}"/>
              </a:ext>
            </a:extLst>
          </p:cNvPr>
          <p:cNvSpPr>
            <a:spLocks noGrp="1"/>
          </p:cNvSpPr>
          <p:nvPr>
            <p:ph type="title"/>
          </p:nvPr>
        </p:nvSpPr>
        <p:spPr/>
        <p:txBody>
          <a:bodyPr>
            <a:normAutofit/>
          </a:bodyPr>
          <a:lstStyle/>
          <a:p>
            <a:r>
              <a:rPr lang="en-US" sz="4800" dirty="0"/>
              <a:t>ATT&amp;CK</a:t>
            </a:r>
          </a:p>
        </p:txBody>
      </p:sp>
      <p:sp>
        <p:nvSpPr>
          <p:cNvPr id="3" name="Content Placeholder 2">
            <a:extLst>
              <a:ext uri="{FF2B5EF4-FFF2-40B4-BE49-F238E27FC236}">
                <a16:creationId xmlns:a16="http://schemas.microsoft.com/office/drawing/2014/main" id="{A1D18888-F131-4BCE-A705-09A3A2793920}"/>
              </a:ext>
            </a:extLst>
          </p:cNvPr>
          <p:cNvSpPr>
            <a:spLocks noGrp="1"/>
          </p:cNvSpPr>
          <p:nvPr>
            <p:ph sz="half" idx="1"/>
          </p:nvPr>
        </p:nvSpPr>
        <p:spPr/>
        <p:txBody>
          <a:bodyPr>
            <a:normAutofit/>
          </a:bodyPr>
          <a:lstStyle/>
          <a:p>
            <a:pPr marL="0" lvl="0" indent="0">
              <a:spcBef>
                <a:spcPts val="600"/>
              </a:spcBef>
              <a:buClr>
                <a:schemeClr val="dk1"/>
              </a:buClr>
              <a:buSzPts val="1100"/>
              <a:buNone/>
            </a:pPr>
            <a:r>
              <a:rPr lang="en-US" sz="3600" dirty="0">
                <a:solidFill>
                  <a:srgbClr val="001C43"/>
                </a:solidFill>
              </a:rPr>
              <a:t>Initial access</a:t>
            </a:r>
          </a:p>
          <a:p>
            <a:pPr marL="0" lvl="0" indent="0">
              <a:spcBef>
                <a:spcPts val="600"/>
              </a:spcBef>
              <a:buClr>
                <a:schemeClr val="dk1"/>
              </a:buClr>
              <a:buSzPts val="1100"/>
              <a:buNone/>
            </a:pPr>
            <a:r>
              <a:rPr lang="en-US" sz="3600" dirty="0">
                <a:solidFill>
                  <a:srgbClr val="001C43"/>
                </a:solidFill>
              </a:rPr>
              <a:t>Execution</a:t>
            </a:r>
          </a:p>
          <a:p>
            <a:pPr marL="0" lvl="0" indent="0">
              <a:spcBef>
                <a:spcPts val="600"/>
              </a:spcBef>
              <a:buClr>
                <a:schemeClr val="dk1"/>
              </a:buClr>
              <a:buSzPts val="1100"/>
              <a:buNone/>
            </a:pPr>
            <a:r>
              <a:rPr lang="en-US" sz="3600" dirty="0">
                <a:solidFill>
                  <a:srgbClr val="001C43"/>
                </a:solidFill>
              </a:rPr>
              <a:t>Persistence</a:t>
            </a:r>
          </a:p>
          <a:p>
            <a:pPr marL="0" lvl="0" indent="0">
              <a:spcBef>
                <a:spcPts val="600"/>
              </a:spcBef>
              <a:buClr>
                <a:schemeClr val="dk1"/>
              </a:buClr>
              <a:buSzPts val="1100"/>
              <a:buNone/>
            </a:pPr>
            <a:r>
              <a:rPr lang="en-US" sz="3600" dirty="0">
                <a:solidFill>
                  <a:srgbClr val="001C43"/>
                </a:solidFill>
              </a:rPr>
              <a:t>Privilege escalation</a:t>
            </a:r>
          </a:p>
          <a:p>
            <a:pPr marL="0" lvl="0" indent="0">
              <a:spcBef>
                <a:spcPts val="600"/>
              </a:spcBef>
              <a:buClr>
                <a:schemeClr val="dk1"/>
              </a:buClr>
              <a:buSzPts val="1100"/>
              <a:buNone/>
            </a:pPr>
            <a:r>
              <a:rPr lang="en-US" sz="3600" dirty="0">
                <a:solidFill>
                  <a:srgbClr val="001C43"/>
                </a:solidFill>
              </a:rPr>
              <a:t>Defense evasion</a:t>
            </a:r>
          </a:p>
          <a:p>
            <a:pPr marL="0" lvl="0" indent="0">
              <a:spcBef>
                <a:spcPts val="600"/>
              </a:spcBef>
              <a:buClr>
                <a:schemeClr val="dk1"/>
              </a:buClr>
              <a:buSzPts val="1100"/>
              <a:buNone/>
            </a:pPr>
            <a:r>
              <a:rPr lang="en-US" sz="3600" dirty="0">
                <a:solidFill>
                  <a:srgbClr val="001C43"/>
                </a:solidFill>
              </a:rPr>
              <a:t>Credential access</a:t>
            </a:r>
          </a:p>
          <a:p>
            <a:pPr marL="0" lvl="0" indent="0">
              <a:spcBef>
                <a:spcPts val="600"/>
              </a:spcBef>
              <a:buNone/>
            </a:pPr>
            <a:endParaRPr lang="en-US" sz="3600" b="1" dirty="0">
              <a:solidFill>
                <a:srgbClr val="001C43"/>
              </a:solidFill>
            </a:endParaRPr>
          </a:p>
          <a:p>
            <a:pPr marL="457200" lvl="0" indent="0">
              <a:spcBef>
                <a:spcPts val="600"/>
              </a:spcBef>
              <a:buNone/>
            </a:pPr>
            <a:endParaRPr lang="en-US" sz="3600" dirty="0">
              <a:solidFill>
                <a:srgbClr val="001C43"/>
              </a:solidFill>
            </a:endParaRPr>
          </a:p>
        </p:txBody>
      </p:sp>
      <p:sp>
        <p:nvSpPr>
          <p:cNvPr id="4" name="Content Placeholder 3">
            <a:extLst>
              <a:ext uri="{FF2B5EF4-FFF2-40B4-BE49-F238E27FC236}">
                <a16:creationId xmlns:a16="http://schemas.microsoft.com/office/drawing/2014/main" id="{E65DA0E9-9F8D-4708-A377-709F38B131BD}"/>
              </a:ext>
            </a:extLst>
          </p:cNvPr>
          <p:cNvSpPr>
            <a:spLocks noGrp="1"/>
          </p:cNvSpPr>
          <p:nvPr>
            <p:ph sz="half" idx="2"/>
          </p:nvPr>
        </p:nvSpPr>
        <p:spPr/>
        <p:txBody>
          <a:bodyPr>
            <a:normAutofit/>
          </a:bodyPr>
          <a:lstStyle/>
          <a:p>
            <a:pPr marL="0" lvl="0" indent="0">
              <a:spcBef>
                <a:spcPts val="600"/>
              </a:spcBef>
              <a:buNone/>
            </a:pPr>
            <a:r>
              <a:rPr lang="en-US" sz="3600" dirty="0">
                <a:solidFill>
                  <a:srgbClr val="001C43"/>
                </a:solidFill>
              </a:rPr>
              <a:t>Discovery</a:t>
            </a:r>
          </a:p>
          <a:p>
            <a:pPr marL="0" lvl="0" indent="0">
              <a:spcBef>
                <a:spcPts val="600"/>
              </a:spcBef>
              <a:buNone/>
            </a:pPr>
            <a:r>
              <a:rPr lang="en-US" sz="3600" dirty="0">
                <a:solidFill>
                  <a:srgbClr val="001C43"/>
                </a:solidFill>
              </a:rPr>
              <a:t>Lateral movement</a:t>
            </a:r>
          </a:p>
          <a:p>
            <a:pPr marL="0" lvl="0" indent="0">
              <a:spcBef>
                <a:spcPts val="600"/>
              </a:spcBef>
              <a:buNone/>
            </a:pPr>
            <a:r>
              <a:rPr lang="en-US" sz="3600" dirty="0">
                <a:solidFill>
                  <a:srgbClr val="001C43"/>
                </a:solidFill>
              </a:rPr>
              <a:t>Collection</a:t>
            </a:r>
          </a:p>
          <a:p>
            <a:pPr marL="0" lvl="0" indent="0">
              <a:spcBef>
                <a:spcPts val="600"/>
              </a:spcBef>
              <a:buNone/>
            </a:pPr>
            <a:r>
              <a:rPr lang="en-US" sz="3600" dirty="0">
                <a:solidFill>
                  <a:srgbClr val="001C43"/>
                </a:solidFill>
              </a:rPr>
              <a:t>Exfiltration</a:t>
            </a:r>
          </a:p>
          <a:p>
            <a:pPr marL="0" lvl="0" indent="0">
              <a:spcBef>
                <a:spcPts val="600"/>
              </a:spcBef>
              <a:buNone/>
            </a:pPr>
            <a:r>
              <a:rPr lang="en-US" sz="3600" dirty="0">
                <a:solidFill>
                  <a:srgbClr val="001C43"/>
                </a:solidFill>
              </a:rPr>
              <a:t>Command and control</a:t>
            </a:r>
          </a:p>
          <a:p>
            <a:endParaRPr lang="en-US" sz="3600" dirty="0">
              <a:solidFill>
                <a:srgbClr val="001C43"/>
              </a:solidFill>
            </a:endParaRPr>
          </a:p>
        </p:txBody>
      </p:sp>
    </p:spTree>
    <p:extLst>
      <p:ext uri="{BB962C8B-B14F-4D97-AF65-F5344CB8AC3E}">
        <p14:creationId xmlns:p14="http://schemas.microsoft.com/office/powerpoint/2010/main" val="176909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0CB5-D282-4CB6-932B-0A3C215390B7}"/>
              </a:ext>
            </a:extLst>
          </p:cNvPr>
          <p:cNvSpPr>
            <a:spLocks noGrp="1"/>
          </p:cNvSpPr>
          <p:nvPr>
            <p:ph type="title"/>
          </p:nvPr>
        </p:nvSpPr>
        <p:spPr/>
        <p:txBody>
          <a:bodyPr>
            <a:normAutofit/>
          </a:bodyPr>
          <a:lstStyle/>
          <a:p>
            <a:r>
              <a:rPr lang="en-US" sz="4800" dirty="0"/>
              <a:t>ATT&amp;CK</a:t>
            </a:r>
          </a:p>
        </p:txBody>
      </p:sp>
      <p:sp>
        <p:nvSpPr>
          <p:cNvPr id="3" name="Content Placeholder 2">
            <a:extLst>
              <a:ext uri="{FF2B5EF4-FFF2-40B4-BE49-F238E27FC236}">
                <a16:creationId xmlns:a16="http://schemas.microsoft.com/office/drawing/2014/main" id="{A1D18888-F131-4BCE-A705-09A3A2793920}"/>
              </a:ext>
            </a:extLst>
          </p:cNvPr>
          <p:cNvSpPr>
            <a:spLocks noGrp="1"/>
          </p:cNvSpPr>
          <p:nvPr>
            <p:ph sz="half" idx="1"/>
          </p:nvPr>
        </p:nvSpPr>
        <p:spPr/>
        <p:txBody>
          <a:bodyPr>
            <a:normAutofit/>
          </a:bodyPr>
          <a:lstStyle/>
          <a:p>
            <a:pPr marL="0" lvl="0" indent="0">
              <a:spcBef>
                <a:spcPts val="600"/>
              </a:spcBef>
              <a:buClr>
                <a:schemeClr val="dk1"/>
              </a:buClr>
              <a:buSzPts val="1100"/>
              <a:buNone/>
            </a:pPr>
            <a:r>
              <a:rPr lang="en-US" sz="3600" dirty="0">
                <a:solidFill>
                  <a:srgbClr val="001C43"/>
                </a:solidFill>
              </a:rPr>
              <a:t>Initial access</a:t>
            </a:r>
          </a:p>
          <a:p>
            <a:pPr marL="0" lvl="0" indent="0">
              <a:spcBef>
                <a:spcPts val="600"/>
              </a:spcBef>
              <a:buClr>
                <a:schemeClr val="dk1"/>
              </a:buClr>
              <a:buSzPts val="1100"/>
              <a:buNone/>
            </a:pPr>
            <a:r>
              <a:rPr lang="en-US" sz="3600" dirty="0">
                <a:solidFill>
                  <a:srgbClr val="001C43"/>
                </a:solidFill>
              </a:rPr>
              <a:t>Execution</a:t>
            </a:r>
          </a:p>
          <a:p>
            <a:pPr marL="0" lvl="0" indent="0">
              <a:spcBef>
                <a:spcPts val="600"/>
              </a:spcBef>
              <a:buClr>
                <a:schemeClr val="dk1"/>
              </a:buClr>
              <a:buSzPts val="1100"/>
              <a:buNone/>
            </a:pPr>
            <a:r>
              <a:rPr lang="en-US" sz="3600" dirty="0">
                <a:solidFill>
                  <a:srgbClr val="FF0000"/>
                </a:solidFill>
              </a:rPr>
              <a:t>Persistence</a:t>
            </a:r>
          </a:p>
          <a:p>
            <a:pPr marL="0" lvl="0" indent="0">
              <a:spcBef>
                <a:spcPts val="600"/>
              </a:spcBef>
              <a:buClr>
                <a:schemeClr val="dk1"/>
              </a:buClr>
              <a:buSzPts val="1100"/>
              <a:buNone/>
            </a:pPr>
            <a:r>
              <a:rPr lang="en-US" sz="3600" dirty="0">
                <a:solidFill>
                  <a:srgbClr val="FF0000"/>
                </a:solidFill>
              </a:rPr>
              <a:t>Privilege escalation</a:t>
            </a:r>
          </a:p>
          <a:p>
            <a:pPr marL="0" lvl="0" indent="0">
              <a:spcBef>
                <a:spcPts val="600"/>
              </a:spcBef>
              <a:buClr>
                <a:schemeClr val="dk1"/>
              </a:buClr>
              <a:buSzPts val="1100"/>
              <a:buNone/>
            </a:pPr>
            <a:r>
              <a:rPr lang="en-US" sz="3600" dirty="0">
                <a:solidFill>
                  <a:srgbClr val="001C43"/>
                </a:solidFill>
              </a:rPr>
              <a:t>Defense evasion</a:t>
            </a:r>
          </a:p>
          <a:p>
            <a:pPr marL="0" lvl="0" indent="0">
              <a:spcBef>
                <a:spcPts val="600"/>
              </a:spcBef>
              <a:buClr>
                <a:schemeClr val="dk1"/>
              </a:buClr>
              <a:buSzPts val="1100"/>
              <a:buNone/>
            </a:pPr>
            <a:r>
              <a:rPr lang="en-US" sz="3600" dirty="0">
                <a:solidFill>
                  <a:srgbClr val="FF0000"/>
                </a:solidFill>
              </a:rPr>
              <a:t>Credential access</a:t>
            </a:r>
          </a:p>
          <a:p>
            <a:pPr marL="0" lvl="0" indent="0">
              <a:spcBef>
                <a:spcPts val="600"/>
              </a:spcBef>
              <a:buNone/>
            </a:pPr>
            <a:endParaRPr lang="en-US" sz="3600" b="1" dirty="0">
              <a:solidFill>
                <a:srgbClr val="001C43"/>
              </a:solidFill>
            </a:endParaRPr>
          </a:p>
          <a:p>
            <a:pPr marL="457200" lvl="0" indent="0">
              <a:spcBef>
                <a:spcPts val="600"/>
              </a:spcBef>
              <a:buNone/>
            </a:pPr>
            <a:endParaRPr lang="en-US" sz="3600" dirty="0">
              <a:solidFill>
                <a:srgbClr val="001C43"/>
              </a:solidFill>
            </a:endParaRPr>
          </a:p>
        </p:txBody>
      </p:sp>
      <p:sp>
        <p:nvSpPr>
          <p:cNvPr id="4" name="Content Placeholder 3">
            <a:extLst>
              <a:ext uri="{FF2B5EF4-FFF2-40B4-BE49-F238E27FC236}">
                <a16:creationId xmlns:a16="http://schemas.microsoft.com/office/drawing/2014/main" id="{E65DA0E9-9F8D-4708-A377-709F38B131BD}"/>
              </a:ext>
            </a:extLst>
          </p:cNvPr>
          <p:cNvSpPr>
            <a:spLocks noGrp="1"/>
          </p:cNvSpPr>
          <p:nvPr>
            <p:ph sz="half" idx="2"/>
          </p:nvPr>
        </p:nvSpPr>
        <p:spPr/>
        <p:txBody>
          <a:bodyPr>
            <a:normAutofit/>
          </a:bodyPr>
          <a:lstStyle/>
          <a:p>
            <a:pPr marL="0" lvl="0" indent="0">
              <a:spcBef>
                <a:spcPts val="600"/>
              </a:spcBef>
              <a:buNone/>
            </a:pPr>
            <a:r>
              <a:rPr lang="en-US" sz="3600" dirty="0">
                <a:solidFill>
                  <a:srgbClr val="FF0000"/>
                </a:solidFill>
              </a:rPr>
              <a:t>Discovery</a:t>
            </a:r>
          </a:p>
          <a:p>
            <a:pPr marL="0" lvl="0" indent="0">
              <a:spcBef>
                <a:spcPts val="600"/>
              </a:spcBef>
              <a:buNone/>
            </a:pPr>
            <a:r>
              <a:rPr lang="en-US" sz="3600" dirty="0">
                <a:solidFill>
                  <a:srgbClr val="FF0000"/>
                </a:solidFill>
              </a:rPr>
              <a:t>Lateral movement</a:t>
            </a:r>
          </a:p>
          <a:p>
            <a:pPr marL="0" lvl="0" indent="0">
              <a:spcBef>
                <a:spcPts val="600"/>
              </a:spcBef>
              <a:buNone/>
            </a:pPr>
            <a:r>
              <a:rPr lang="en-US" sz="3600" dirty="0">
                <a:solidFill>
                  <a:srgbClr val="FF0000"/>
                </a:solidFill>
              </a:rPr>
              <a:t>Collection</a:t>
            </a:r>
          </a:p>
          <a:p>
            <a:pPr marL="0" lvl="0" indent="0">
              <a:spcBef>
                <a:spcPts val="600"/>
              </a:spcBef>
              <a:buNone/>
            </a:pPr>
            <a:r>
              <a:rPr lang="en-US" sz="3600" dirty="0">
                <a:solidFill>
                  <a:srgbClr val="FF0000"/>
                </a:solidFill>
              </a:rPr>
              <a:t>Exfiltration</a:t>
            </a:r>
          </a:p>
          <a:p>
            <a:pPr marL="0" lvl="0" indent="0">
              <a:spcBef>
                <a:spcPts val="600"/>
              </a:spcBef>
              <a:buNone/>
            </a:pPr>
            <a:r>
              <a:rPr lang="en-US" sz="3600" dirty="0">
                <a:solidFill>
                  <a:srgbClr val="FF0000"/>
                </a:solidFill>
              </a:rPr>
              <a:t>Command and control</a:t>
            </a:r>
          </a:p>
          <a:p>
            <a:endParaRPr lang="en-US" sz="3600" dirty="0">
              <a:solidFill>
                <a:srgbClr val="001C43"/>
              </a:solidFill>
            </a:endParaRPr>
          </a:p>
        </p:txBody>
      </p:sp>
    </p:spTree>
    <p:extLst>
      <p:ext uri="{BB962C8B-B14F-4D97-AF65-F5344CB8AC3E}">
        <p14:creationId xmlns:p14="http://schemas.microsoft.com/office/powerpoint/2010/main" val="3828757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1E55A1-7BE7-42E8-8AE4-512EFF064D12}"/>
              </a:ext>
            </a:extLst>
          </p:cNvPr>
          <p:cNvSpPr>
            <a:spLocks noGrp="1"/>
          </p:cNvSpPr>
          <p:nvPr>
            <p:ph type="title"/>
          </p:nvPr>
        </p:nvSpPr>
        <p:spPr/>
        <p:txBody>
          <a:bodyPr/>
          <a:lstStyle/>
          <a:p>
            <a:r>
              <a:rPr lang="en-US" dirty="0"/>
              <a:t>ATT&amp;CK</a:t>
            </a:r>
          </a:p>
        </p:txBody>
      </p:sp>
      <p:pic>
        <p:nvPicPr>
          <p:cNvPr id="7" name="Google Shape;4077;p47">
            <a:extLst>
              <a:ext uri="{FF2B5EF4-FFF2-40B4-BE49-F238E27FC236}">
                <a16:creationId xmlns:a16="http://schemas.microsoft.com/office/drawing/2014/main" id="{FBD022AE-8A2F-438F-BF68-FF345F8A0395}"/>
              </a:ext>
            </a:extLst>
          </p:cNvPr>
          <p:cNvPicPr preferRelativeResize="0">
            <a:picLocks noGrp="1"/>
          </p:cNvPicPr>
          <p:nvPr>
            <p:ph idx="1"/>
          </p:nvPr>
        </p:nvPicPr>
        <p:blipFill>
          <a:blip r:embed="rId3">
            <a:alphaModFix/>
          </a:blip>
          <a:stretch>
            <a:fillRect/>
          </a:stretch>
        </p:blipFill>
        <p:spPr>
          <a:xfrm>
            <a:off x="902044" y="1562355"/>
            <a:ext cx="9380296" cy="4875003"/>
          </a:xfrm>
          <a:prstGeom prst="rect">
            <a:avLst/>
          </a:prstGeom>
          <a:noFill/>
          <a:ln>
            <a:noFill/>
          </a:ln>
        </p:spPr>
      </p:pic>
    </p:spTree>
    <p:extLst>
      <p:ext uri="{BB962C8B-B14F-4D97-AF65-F5344CB8AC3E}">
        <p14:creationId xmlns:p14="http://schemas.microsoft.com/office/powerpoint/2010/main" val="1230900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6B56C-108A-4954-A3EA-6D80B86CCDC8}"/>
              </a:ext>
            </a:extLst>
          </p:cNvPr>
          <p:cNvSpPr>
            <a:spLocks noGrp="1"/>
          </p:cNvSpPr>
          <p:nvPr>
            <p:ph type="title"/>
          </p:nvPr>
        </p:nvSpPr>
        <p:spPr>
          <a:xfrm>
            <a:off x="831850" y="365386"/>
            <a:ext cx="10515600" cy="2852737"/>
          </a:xfrm>
        </p:spPr>
        <p:txBody>
          <a:bodyPr/>
          <a:lstStyle/>
          <a:p>
            <a:r>
              <a:rPr lang="en-US" dirty="0">
                <a:solidFill>
                  <a:schemeClr val="bg1"/>
                </a:solidFill>
              </a:rPr>
              <a:t>You’re Not Dealing With An Attack, You’re Dealing With An Incident</a:t>
            </a:r>
          </a:p>
        </p:txBody>
      </p:sp>
      <p:sp>
        <p:nvSpPr>
          <p:cNvPr id="5" name="Text Placeholder 4">
            <a:extLst>
              <a:ext uri="{FF2B5EF4-FFF2-40B4-BE49-F238E27FC236}">
                <a16:creationId xmlns:a16="http://schemas.microsoft.com/office/drawing/2014/main" id="{1F8B3666-F021-4406-BB86-42157256AEB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016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0CB5-D282-4CB6-932B-0A3C215390B7}"/>
              </a:ext>
            </a:extLst>
          </p:cNvPr>
          <p:cNvSpPr>
            <a:spLocks noGrp="1"/>
          </p:cNvSpPr>
          <p:nvPr>
            <p:ph type="title"/>
          </p:nvPr>
        </p:nvSpPr>
        <p:spPr/>
        <p:txBody>
          <a:bodyPr>
            <a:normAutofit/>
          </a:bodyPr>
          <a:lstStyle/>
          <a:p>
            <a:r>
              <a:rPr lang="en-US" sz="4800" dirty="0"/>
              <a:t>Time To Engage Incident </a:t>
            </a:r>
            <a:r>
              <a:rPr lang="en-US" sz="4800" dirty="0" err="1"/>
              <a:t>Reponse</a:t>
            </a:r>
            <a:endParaRPr lang="en-US" sz="4800" dirty="0"/>
          </a:p>
        </p:txBody>
      </p:sp>
      <p:sp>
        <p:nvSpPr>
          <p:cNvPr id="3" name="Content Placeholder 2">
            <a:extLst>
              <a:ext uri="{FF2B5EF4-FFF2-40B4-BE49-F238E27FC236}">
                <a16:creationId xmlns:a16="http://schemas.microsoft.com/office/drawing/2014/main" id="{A1D18888-F131-4BCE-A705-09A3A2793920}"/>
              </a:ext>
            </a:extLst>
          </p:cNvPr>
          <p:cNvSpPr>
            <a:spLocks noGrp="1"/>
          </p:cNvSpPr>
          <p:nvPr>
            <p:ph idx="1"/>
          </p:nvPr>
        </p:nvSpPr>
        <p:spPr/>
        <p:txBody>
          <a:bodyPr>
            <a:normAutofit lnSpcReduction="10000"/>
          </a:bodyPr>
          <a:lstStyle/>
          <a:p>
            <a:pPr marL="0" lvl="0" indent="0">
              <a:spcBef>
                <a:spcPts val="600"/>
              </a:spcBef>
              <a:buNone/>
            </a:pPr>
            <a:r>
              <a:rPr lang="en-US" sz="3600" dirty="0">
                <a:solidFill>
                  <a:srgbClr val="001C43"/>
                </a:solidFill>
              </a:rPr>
              <a:t>If you find a Web Shell and your company has an IR team and/or policy, you need to engage them.</a:t>
            </a:r>
          </a:p>
          <a:p>
            <a:pPr marL="457200" lvl="0" indent="-342900">
              <a:spcBef>
                <a:spcPts val="600"/>
              </a:spcBef>
              <a:buSzPts val="1800"/>
              <a:buChar char="▪"/>
            </a:pPr>
            <a:r>
              <a:rPr lang="en-US" sz="3600" dirty="0">
                <a:solidFill>
                  <a:srgbClr val="001C43"/>
                </a:solidFill>
              </a:rPr>
              <a:t>It may be necessary to take steps to preserve forensic evidence</a:t>
            </a:r>
          </a:p>
          <a:p>
            <a:pPr marL="457200" lvl="0" indent="-342900">
              <a:spcBef>
                <a:spcPts val="0"/>
              </a:spcBef>
              <a:buSzPts val="1800"/>
              <a:buChar char="▪"/>
            </a:pPr>
            <a:r>
              <a:rPr lang="en-US" sz="3600" dirty="0">
                <a:solidFill>
                  <a:srgbClr val="001C43"/>
                </a:solidFill>
              </a:rPr>
              <a:t>Sleuthing may tip off the attackers</a:t>
            </a:r>
          </a:p>
          <a:p>
            <a:pPr marL="457200" lvl="0" indent="-342900">
              <a:spcBef>
                <a:spcPts val="0"/>
              </a:spcBef>
              <a:buSzPts val="1800"/>
              <a:buChar char="▪"/>
            </a:pPr>
            <a:r>
              <a:rPr lang="en-US" sz="3600" dirty="0">
                <a:solidFill>
                  <a:srgbClr val="001C43"/>
                </a:solidFill>
              </a:rPr>
              <a:t>There may be legal requirements to do so</a:t>
            </a:r>
          </a:p>
          <a:p>
            <a:pPr marL="457200" lvl="0" indent="-342900">
              <a:spcBef>
                <a:spcPts val="0"/>
              </a:spcBef>
              <a:buSzPts val="1800"/>
              <a:buChar char="▪"/>
            </a:pPr>
            <a:r>
              <a:rPr lang="en-US" sz="3600" dirty="0">
                <a:solidFill>
                  <a:srgbClr val="001C43"/>
                </a:solidFill>
              </a:rPr>
              <a:t>Cleanup requires finding the initial attack vector and closing it and finding and removal all web shells in your network</a:t>
            </a:r>
          </a:p>
          <a:p>
            <a:pPr marL="457200" lvl="0" indent="0">
              <a:spcBef>
                <a:spcPts val="600"/>
              </a:spcBef>
              <a:buNone/>
            </a:pPr>
            <a:endParaRPr lang="en-US" sz="3600" dirty="0">
              <a:solidFill>
                <a:srgbClr val="001C43"/>
              </a:solidFill>
            </a:endParaRPr>
          </a:p>
          <a:p>
            <a:pPr marL="457200" lvl="0" indent="0">
              <a:spcBef>
                <a:spcPts val="600"/>
              </a:spcBef>
              <a:buNone/>
            </a:pPr>
            <a:endParaRPr lang="en-US" sz="3600" dirty="0">
              <a:solidFill>
                <a:srgbClr val="001C43"/>
              </a:solidFill>
            </a:endParaRPr>
          </a:p>
        </p:txBody>
      </p:sp>
    </p:spTree>
    <p:extLst>
      <p:ext uri="{BB962C8B-B14F-4D97-AF65-F5344CB8AC3E}">
        <p14:creationId xmlns:p14="http://schemas.microsoft.com/office/powerpoint/2010/main" val="4094333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5F9B-661F-4BB5-B535-1035BCE763C8}"/>
              </a:ext>
            </a:extLst>
          </p:cNvPr>
          <p:cNvSpPr>
            <a:spLocks noGrp="1"/>
          </p:cNvSpPr>
          <p:nvPr>
            <p:ph type="title"/>
          </p:nvPr>
        </p:nvSpPr>
        <p:spPr/>
        <p:txBody>
          <a:bodyPr/>
          <a:lstStyle/>
          <a:p>
            <a:r>
              <a:rPr lang="en-US" dirty="0"/>
              <a:t>A Funny Aside</a:t>
            </a:r>
          </a:p>
        </p:txBody>
      </p:sp>
      <p:sp>
        <p:nvSpPr>
          <p:cNvPr id="3" name="Content Placeholder 2">
            <a:extLst>
              <a:ext uri="{FF2B5EF4-FFF2-40B4-BE49-F238E27FC236}">
                <a16:creationId xmlns:a16="http://schemas.microsoft.com/office/drawing/2014/main" id="{31F4477A-A303-4599-850D-BA8B627ACA4B}"/>
              </a:ext>
            </a:extLst>
          </p:cNvPr>
          <p:cNvSpPr>
            <a:spLocks noGrp="1"/>
          </p:cNvSpPr>
          <p:nvPr>
            <p:ph idx="1"/>
          </p:nvPr>
        </p:nvSpPr>
        <p:spPr/>
        <p:txBody>
          <a:bodyPr>
            <a:normAutofit/>
          </a:bodyPr>
          <a:lstStyle/>
          <a:p>
            <a:pPr marL="0" indent="0">
              <a:buNone/>
            </a:pPr>
            <a:r>
              <a:rPr lang="en-US" sz="3600" dirty="0">
                <a:solidFill>
                  <a:srgbClr val="001C43"/>
                </a:solidFill>
              </a:rPr>
              <a:t>“This module exploits a lack of authentication in the shell developed by v0pCr3w and is widely reused in automated RFI payloads. This module takes advantage of the shell's various methods to execute commands.”</a:t>
            </a:r>
          </a:p>
          <a:p>
            <a:pPr marL="0" indent="0">
              <a:buNone/>
            </a:pPr>
            <a:r>
              <a:rPr lang="en-US" sz="3600" dirty="0">
                <a:solidFill>
                  <a:srgbClr val="001C43"/>
                </a:solidFill>
              </a:rPr>
              <a:t>       -Metasploit v0pcr3w_exec module</a:t>
            </a:r>
          </a:p>
          <a:p>
            <a:pPr marL="0" indent="0">
              <a:buNone/>
            </a:pPr>
            <a:endParaRPr lang="en-US" sz="3600" dirty="0">
              <a:solidFill>
                <a:srgbClr val="001C43"/>
              </a:solidFill>
            </a:endParaRPr>
          </a:p>
        </p:txBody>
      </p:sp>
    </p:spTree>
    <p:extLst>
      <p:ext uri="{BB962C8B-B14F-4D97-AF65-F5344CB8AC3E}">
        <p14:creationId xmlns:p14="http://schemas.microsoft.com/office/powerpoint/2010/main" val="1258552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5F9B-661F-4BB5-B535-1035BCE763C8}"/>
              </a:ext>
            </a:extLst>
          </p:cNvPr>
          <p:cNvSpPr>
            <a:spLocks noGrp="1"/>
          </p:cNvSpPr>
          <p:nvPr>
            <p:ph type="title"/>
          </p:nvPr>
        </p:nvSpPr>
        <p:spPr/>
        <p:txBody>
          <a:bodyPr/>
          <a:lstStyle/>
          <a:p>
            <a:r>
              <a:rPr lang="en-US" dirty="0"/>
              <a:t>Metasploit</a:t>
            </a:r>
          </a:p>
        </p:txBody>
      </p:sp>
      <p:sp>
        <p:nvSpPr>
          <p:cNvPr id="3" name="Content Placeholder 2">
            <a:extLst>
              <a:ext uri="{FF2B5EF4-FFF2-40B4-BE49-F238E27FC236}">
                <a16:creationId xmlns:a16="http://schemas.microsoft.com/office/drawing/2014/main" id="{31F4477A-A303-4599-850D-BA8B627ACA4B}"/>
              </a:ext>
            </a:extLst>
          </p:cNvPr>
          <p:cNvSpPr>
            <a:spLocks noGrp="1"/>
          </p:cNvSpPr>
          <p:nvPr>
            <p:ph idx="1"/>
          </p:nvPr>
        </p:nvSpPr>
        <p:spPr/>
        <p:txBody>
          <a:bodyPr>
            <a:normAutofit/>
          </a:bodyPr>
          <a:lstStyle/>
          <a:p>
            <a:pPr marL="0" indent="0">
              <a:buNone/>
            </a:pPr>
            <a:r>
              <a:rPr lang="en-US" sz="3600" dirty="0">
                <a:solidFill>
                  <a:srgbClr val="001C43"/>
                </a:solidFill>
              </a:rPr>
              <a:t>Modular exploit framework</a:t>
            </a:r>
          </a:p>
          <a:p>
            <a:pPr marL="0" indent="0">
              <a:buNone/>
            </a:pPr>
            <a:r>
              <a:rPr lang="en-US" sz="3600" dirty="0">
                <a:solidFill>
                  <a:srgbClr val="001C43"/>
                </a:solidFill>
              </a:rPr>
              <a:t>Combines different exploits, payloads, and tools</a:t>
            </a:r>
          </a:p>
          <a:p>
            <a:pPr marL="0" indent="0">
              <a:buNone/>
            </a:pPr>
            <a:endParaRPr lang="en-US" sz="3600" dirty="0">
              <a:solidFill>
                <a:srgbClr val="001C43"/>
              </a:solidFill>
            </a:endParaRPr>
          </a:p>
          <a:p>
            <a:pPr marL="0" lvl="0" indent="0">
              <a:spcBef>
                <a:spcPts val="600"/>
              </a:spcBef>
              <a:buNone/>
            </a:pPr>
            <a:r>
              <a:rPr lang="en-US" sz="3600" dirty="0" err="1"/>
              <a:t>apache_activemq_upload_jsp</a:t>
            </a:r>
            <a:r>
              <a:rPr lang="en-US" sz="3600" dirty="0"/>
              <a:t> module</a:t>
            </a:r>
          </a:p>
          <a:p>
            <a:pPr marL="0" lvl="0" indent="0">
              <a:spcBef>
                <a:spcPts val="600"/>
              </a:spcBef>
              <a:buNone/>
            </a:pPr>
            <a:r>
              <a:rPr lang="en-US" sz="3600" dirty="0"/>
              <a:t>Meterpreter via </a:t>
            </a:r>
            <a:r>
              <a:rPr lang="en-US" sz="3600" dirty="0" err="1"/>
              <a:t>web_delivery</a:t>
            </a:r>
            <a:endParaRPr lang="en-US" sz="3600" dirty="0"/>
          </a:p>
          <a:p>
            <a:pPr marL="0" lvl="0" indent="0">
              <a:spcBef>
                <a:spcPts val="600"/>
              </a:spcBef>
              <a:buNone/>
            </a:pPr>
            <a:endParaRPr lang="en-US" sz="3600" dirty="0"/>
          </a:p>
          <a:p>
            <a:pPr marL="0" indent="0">
              <a:buNone/>
            </a:pPr>
            <a:endParaRPr lang="en-US" sz="3600" dirty="0">
              <a:solidFill>
                <a:srgbClr val="001C43"/>
              </a:solidFill>
            </a:endParaRPr>
          </a:p>
        </p:txBody>
      </p:sp>
    </p:spTree>
    <p:extLst>
      <p:ext uri="{BB962C8B-B14F-4D97-AF65-F5344CB8AC3E}">
        <p14:creationId xmlns:p14="http://schemas.microsoft.com/office/powerpoint/2010/main" val="329145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5F9B-661F-4BB5-B535-1035BCE763C8}"/>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1F4477A-A303-4599-850D-BA8B627ACA4B}"/>
              </a:ext>
            </a:extLst>
          </p:cNvPr>
          <p:cNvSpPr>
            <a:spLocks noGrp="1"/>
          </p:cNvSpPr>
          <p:nvPr>
            <p:ph type="body" idx="1"/>
          </p:nvPr>
        </p:nvSpPr>
        <p:spPr/>
        <p:txBody>
          <a:bodyPr>
            <a:normAutofit/>
          </a:bodyPr>
          <a:lstStyle/>
          <a:p>
            <a:pPr marL="0" indent="0">
              <a:buNone/>
            </a:pPr>
            <a:endParaRPr lang="en-US" sz="3600" dirty="0">
              <a:solidFill>
                <a:srgbClr val="001C43"/>
              </a:solidFill>
            </a:endParaRPr>
          </a:p>
        </p:txBody>
      </p:sp>
    </p:spTree>
    <p:extLst>
      <p:ext uri="{BB962C8B-B14F-4D97-AF65-F5344CB8AC3E}">
        <p14:creationId xmlns:p14="http://schemas.microsoft.com/office/powerpoint/2010/main" val="1442574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6B56C-108A-4954-A3EA-6D80B86CCDC8}"/>
              </a:ext>
            </a:extLst>
          </p:cNvPr>
          <p:cNvSpPr>
            <a:spLocks noGrp="1"/>
          </p:cNvSpPr>
          <p:nvPr>
            <p:ph type="title"/>
          </p:nvPr>
        </p:nvSpPr>
        <p:spPr>
          <a:xfrm>
            <a:off x="831850" y="365386"/>
            <a:ext cx="10515600" cy="2852737"/>
          </a:xfrm>
        </p:spPr>
        <p:txBody>
          <a:bodyPr anchor="t"/>
          <a:lstStyle/>
          <a:p>
            <a:r>
              <a:rPr lang="en-US" dirty="0">
                <a:solidFill>
                  <a:schemeClr val="bg1"/>
                </a:solidFill>
              </a:rPr>
              <a:t>Detecting Web Shells</a:t>
            </a:r>
          </a:p>
        </p:txBody>
      </p:sp>
      <p:sp>
        <p:nvSpPr>
          <p:cNvPr id="5" name="Text Placeholder 4">
            <a:extLst>
              <a:ext uri="{FF2B5EF4-FFF2-40B4-BE49-F238E27FC236}">
                <a16:creationId xmlns:a16="http://schemas.microsoft.com/office/drawing/2014/main" id="{1F8B3666-F021-4406-BB86-42157256AEB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6028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CE65CD-CC08-420E-A9E0-3DFAB0422BC3}"/>
              </a:ext>
            </a:extLst>
          </p:cNvPr>
          <p:cNvSpPr>
            <a:spLocks noGrp="1"/>
          </p:cNvSpPr>
          <p:nvPr>
            <p:ph type="title"/>
          </p:nvPr>
        </p:nvSpPr>
        <p:spPr/>
        <p:txBody>
          <a:bodyPr/>
          <a:lstStyle/>
          <a:p>
            <a:r>
              <a:rPr lang="en-US" dirty="0"/>
              <a:t>Strategies	</a:t>
            </a:r>
          </a:p>
        </p:txBody>
      </p:sp>
      <p:sp>
        <p:nvSpPr>
          <p:cNvPr id="5" name="Content Placeholder 4">
            <a:extLst>
              <a:ext uri="{FF2B5EF4-FFF2-40B4-BE49-F238E27FC236}">
                <a16:creationId xmlns:a16="http://schemas.microsoft.com/office/drawing/2014/main" id="{9849EE2C-0131-4EE8-B3DA-51B97A4E61FB}"/>
              </a:ext>
            </a:extLst>
          </p:cNvPr>
          <p:cNvSpPr>
            <a:spLocks noGrp="1"/>
          </p:cNvSpPr>
          <p:nvPr>
            <p:ph idx="1"/>
          </p:nvPr>
        </p:nvSpPr>
        <p:spPr/>
        <p:txBody>
          <a:bodyPr>
            <a:normAutofit/>
          </a:bodyPr>
          <a:lstStyle/>
          <a:p>
            <a:pPr marL="0" lvl="0" indent="0">
              <a:spcBef>
                <a:spcPts val="0"/>
              </a:spcBef>
              <a:buNone/>
            </a:pPr>
            <a:r>
              <a:rPr lang="en-US" sz="3600" dirty="0">
                <a:solidFill>
                  <a:srgbClr val="001C43"/>
                </a:solidFill>
              </a:rPr>
              <a:t>Antivirus/Antimalware</a:t>
            </a:r>
          </a:p>
          <a:p>
            <a:pPr marL="0" lvl="0" indent="0">
              <a:spcBef>
                <a:spcPts val="0"/>
              </a:spcBef>
              <a:buNone/>
            </a:pPr>
            <a:r>
              <a:rPr lang="en-US" sz="3600" dirty="0">
                <a:solidFill>
                  <a:srgbClr val="001C43"/>
                </a:solidFill>
              </a:rPr>
              <a:t>File Integrity Monitoring</a:t>
            </a:r>
          </a:p>
          <a:p>
            <a:pPr marL="0" lvl="0" indent="0">
              <a:spcBef>
                <a:spcPts val="0"/>
              </a:spcBef>
              <a:buNone/>
            </a:pPr>
            <a:r>
              <a:rPr lang="en-US" sz="3600" dirty="0">
                <a:solidFill>
                  <a:srgbClr val="001C43"/>
                </a:solidFill>
              </a:rPr>
              <a:t>File System</a:t>
            </a:r>
          </a:p>
          <a:p>
            <a:pPr marL="0" lvl="0" indent="0">
              <a:spcBef>
                <a:spcPts val="0"/>
              </a:spcBef>
              <a:buNone/>
            </a:pPr>
            <a:r>
              <a:rPr lang="en-US" sz="3600" dirty="0">
                <a:solidFill>
                  <a:srgbClr val="001C43"/>
                </a:solidFill>
              </a:rPr>
              <a:t>Log Files</a:t>
            </a:r>
          </a:p>
          <a:p>
            <a:pPr marL="0" lvl="0" indent="0">
              <a:spcBef>
                <a:spcPts val="0"/>
              </a:spcBef>
              <a:buNone/>
            </a:pPr>
            <a:r>
              <a:rPr lang="en-US" sz="3600" dirty="0">
                <a:solidFill>
                  <a:srgbClr val="001C43"/>
                </a:solidFill>
              </a:rPr>
              <a:t>Network Traffic</a:t>
            </a:r>
          </a:p>
          <a:p>
            <a:pPr marL="0" lvl="0" indent="0">
              <a:spcBef>
                <a:spcPts val="0"/>
              </a:spcBef>
              <a:buNone/>
            </a:pPr>
            <a:r>
              <a:rPr lang="en-US" sz="3600" dirty="0">
                <a:solidFill>
                  <a:srgbClr val="001C43"/>
                </a:solidFill>
              </a:rPr>
              <a:t>Endpoint Anomaly Detection</a:t>
            </a:r>
          </a:p>
          <a:p>
            <a:endParaRPr lang="en-US" sz="3600" dirty="0">
              <a:solidFill>
                <a:srgbClr val="001C43"/>
              </a:solidFill>
            </a:endParaRPr>
          </a:p>
        </p:txBody>
      </p:sp>
    </p:spTree>
    <p:extLst>
      <p:ext uri="{BB962C8B-B14F-4D97-AF65-F5344CB8AC3E}">
        <p14:creationId xmlns:p14="http://schemas.microsoft.com/office/powerpoint/2010/main" val="2930929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C2160-8E6A-4AE5-B475-36E8FD08B569}"/>
              </a:ext>
            </a:extLst>
          </p:cNvPr>
          <p:cNvSpPr>
            <a:spLocks noGrp="1"/>
          </p:cNvSpPr>
          <p:nvPr>
            <p:ph type="title"/>
          </p:nvPr>
        </p:nvSpPr>
        <p:spPr>
          <a:xfrm>
            <a:off x="831850" y="472612"/>
            <a:ext cx="10515600" cy="1619154"/>
          </a:xfrm>
        </p:spPr>
        <p:txBody>
          <a:bodyPr>
            <a:normAutofit/>
          </a:bodyPr>
          <a:lstStyle/>
          <a:p>
            <a:r>
              <a:rPr lang="en-US" sz="8000" dirty="0"/>
              <a:t>Agenda</a:t>
            </a:r>
          </a:p>
        </p:txBody>
      </p:sp>
      <p:sp>
        <p:nvSpPr>
          <p:cNvPr id="5" name="Text Placeholder 4">
            <a:extLst>
              <a:ext uri="{FF2B5EF4-FFF2-40B4-BE49-F238E27FC236}">
                <a16:creationId xmlns:a16="http://schemas.microsoft.com/office/drawing/2014/main" id="{CBCA3571-E8C9-4DAB-8281-84B1679A7F7B}"/>
              </a:ext>
            </a:extLst>
          </p:cNvPr>
          <p:cNvSpPr>
            <a:spLocks noGrp="1"/>
          </p:cNvSpPr>
          <p:nvPr>
            <p:ph type="body" idx="1"/>
          </p:nvPr>
        </p:nvSpPr>
        <p:spPr>
          <a:xfrm>
            <a:off x="831850" y="2306461"/>
            <a:ext cx="10515600" cy="3006621"/>
          </a:xfrm>
        </p:spPr>
        <p:txBody>
          <a:bodyPr>
            <a:normAutofit/>
          </a:bodyPr>
          <a:lstStyle/>
          <a:p>
            <a:r>
              <a:rPr lang="en-US" sz="4400" dirty="0">
                <a:solidFill>
                  <a:srgbClr val="001C43"/>
                </a:solidFill>
              </a:rPr>
              <a:t>What is a Web Shell</a:t>
            </a:r>
          </a:p>
          <a:p>
            <a:r>
              <a:rPr lang="en-US" sz="4400" dirty="0">
                <a:solidFill>
                  <a:srgbClr val="001C43"/>
                </a:solidFill>
              </a:rPr>
              <a:t>How do Web Shells work</a:t>
            </a:r>
          </a:p>
          <a:p>
            <a:r>
              <a:rPr lang="en-US" sz="4400" dirty="0">
                <a:solidFill>
                  <a:srgbClr val="001C43"/>
                </a:solidFill>
              </a:rPr>
              <a:t>How can you detect them</a:t>
            </a:r>
          </a:p>
          <a:p>
            <a:endParaRPr lang="en-US" sz="4400" dirty="0">
              <a:solidFill>
                <a:srgbClr val="001C43"/>
              </a:solidFill>
            </a:endParaRPr>
          </a:p>
        </p:txBody>
      </p:sp>
    </p:spTree>
    <p:extLst>
      <p:ext uri="{BB962C8B-B14F-4D97-AF65-F5344CB8AC3E}">
        <p14:creationId xmlns:p14="http://schemas.microsoft.com/office/powerpoint/2010/main" val="656417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CC1D7-ED39-401B-838D-5DAA36866149}"/>
              </a:ext>
            </a:extLst>
          </p:cNvPr>
          <p:cNvSpPr>
            <a:spLocks noGrp="1"/>
          </p:cNvSpPr>
          <p:nvPr>
            <p:ph type="title"/>
          </p:nvPr>
        </p:nvSpPr>
        <p:spPr/>
        <p:txBody>
          <a:bodyPr/>
          <a:lstStyle/>
          <a:p>
            <a:r>
              <a:rPr lang="en-US" dirty="0"/>
              <a:t>Antivirus/Antimalware</a:t>
            </a:r>
          </a:p>
        </p:txBody>
      </p:sp>
      <p:sp>
        <p:nvSpPr>
          <p:cNvPr id="3" name="Content Placeholder 2">
            <a:extLst>
              <a:ext uri="{FF2B5EF4-FFF2-40B4-BE49-F238E27FC236}">
                <a16:creationId xmlns:a16="http://schemas.microsoft.com/office/drawing/2014/main" id="{CD4B9084-26F9-460A-86B9-EE2BDD652DB2}"/>
              </a:ext>
            </a:extLst>
          </p:cNvPr>
          <p:cNvSpPr>
            <a:spLocks noGrp="1"/>
          </p:cNvSpPr>
          <p:nvPr>
            <p:ph idx="1"/>
          </p:nvPr>
        </p:nvSpPr>
        <p:spPr/>
        <p:txBody>
          <a:bodyPr>
            <a:normAutofit lnSpcReduction="10000"/>
          </a:bodyPr>
          <a:lstStyle/>
          <a:p>
            <a:pPr marL="0" lvl="0" indent="0">
              <a:spcBef>
                <a:spcPts val="600"/>
              </a:spcBef>
              <a:buNone/>
            </a:pPr>
            <a:r>
              <a:rPr lang="en-US" dirty="0">
                <a:solidFill>
                  <a:srgbClr val="001C43"/>
                </a:solidFill>
              </a:rPr>
              <a:t>AV can find some Web Shells.</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Very often simple hash matching or looking for a few specific lines of an interpreted language.</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Easy to fool by changing the code to get a different hash or change those key lines.</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It’s still better than nothing - if you find new examples of Web Shells and your AV doesn’t flag them, submit samples to your provider.</a:t>
            </a:r>
          </a:p>
          <a:p>
            <a:endParaRPr lang="en-US" dirty="0">
              <a:solidFill>
                <a:srgbClr val="001C43"/>
              </a:solidFill>
            </a:endParaRPr>
          </a:p>
        </p:txBody>
      </p:sp>
    </p:spTree>
    <p:extLst>
      <p:ext uri="{BB962C8B-B14F-4D97-AF65-F5344CB8AC3E}">
        <p14:creationId xmlns:p14="http://schemas.microsoft.com/office/powerpoint/2010/main" val="1358569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CC1D7-ED39-401B-838D-5DAA36866149}"/>
              </a:ext>
            </a:extLst>
          </p:cNvPr>
          <p:cNvSpPr>
            <a:spLocks noGrp="1"/>
          </p:cNvSpPr>
          <p:nvPr>
            <p:ph type="title"/>
          </p:nvPr>
        </p:nvSpPr>
        <p:spPr/>
        <p:txBody>
          <a:bodyPr/>
          <a:lstStyle/>
          <a:p>
            <a:r>
              <a:rPr lang="en-US" dirty="0"/>
              <a:t>Antivirus/Antimalware</a:t>
            </a:r>
          </a:p>
        </p:txBody>
      </p:sp>
      <p:sp>
        <p:nvSpPr>
          <p:cNvPr id="3" name="Content Placeholder 2">
            <a:extLst>
              <a:ext uri="{FF2B5EF4-FFF2-40B4-BE49-F238E27FC236}">
                <a16:creationId xmlns:a16="http://schemas.microsoft.com/office/drawing/2014/main" id="{CD4B9084-26F9-460A-86B9-EE2BDD652DB2}"/>
              </a:ext>
            </a:extLst>
          </p:cNvPr>
          <p:cNvSpPr>
            <a:spLocks noGrp="1"/>
          </p:cNvSpPr>
          <p:nvPr>
            <p:ph idx="1"/>
          </p:nvPr>
        </p:nvSpPr>
        <p:spPr/>
        <p:txBody>
          <a:bodyPr>
            <a:normAutofit/>
          </a:bodyPr>
          <a:lstStyle/>
          <a:p>
            <a:pPr marL="0" lvl="0" indent="0">
              <a:spcBef>
                <a:spcPts val="600"/>
              </a:spcBef>
              <a:buNone/>
            </a:pPr>
            <a:r>
              <a:rPr lang="en-US" dirty="0">
                <a:solidFill>
                  <a:srgbClr val="001C43"/>
                </a:solidFill>
              </a:rPr>
              <a:t>AV will also complicate Web Shell research by deleting your samples.</a:t>
            </a:r>
          </a:p>
          <a:p>
            <a:pPr marL="0" lvl="0" indent="0">
              <a:spcBef>
                <a:spcPts val="600"/>
              </a:spcBef>
              <a:buNone/>
            </a:pPr>
            <a:r>
              <a:rPr lang="en-US" dirty="0">
                <a:solidFill>
                  <a:srgbClr val="001C43"/>
                </a:solidFill>
              </a:rPr>
              <a:t>This includes some cloud providers’ storage.</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If you’re doing research on a corporate machine, make sure you have permission to do so, in case you light up the A/V dashboard.</a:t>
            </a:r>
          </a:p>
          <a:p>
            <a:endParaRPr lang="en-US" dirty="0">
              <a:solidFill>
                <a:srgbClr val="001C43"/>
              </a:solidFill>
            </a:endParaRPr>
          </a:p>
        </p:txBody>
      </p:sp>
      <p:sp>
        <p:nvSpPr>
          <p:cNvPr id="4" name="Title 6">
            <a:extLst>
              <a:ext uri="{FF2B5EF4-FFF2-40B4-BE49-F238E27FC236}">
                <a16:creationId xmlns:a16="http://schemas.microsoft.com/office/drawing/2014/main" id="{613A1E03-E071-4CAE-B29A-C1DDD4747752}"/>
              </a:ext>
            </a:extLst>
          </p:cNvPr>
          <p:cNvSpPr txBox="1">
            <a:spLocks/>
          </p:cNvSpPr>
          <p:nvPr/>
        </p:nvSpPr>
        <p:spPr>
          <a:xfrm>
            <a:off x="831850" y="478591"/>
            <a:ext cx="10515600" cy="28527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bg1"/>
                </a:solidFill>
              </a:rPr>
              <a:t>If You Find A Web Shell, You Have At Least Two Problems </a:t>
            </a:r>
            <a:endParaRPr lang="en-US" sz="3200" dirty="0">
              <a:solidFill>
                <a:schemeClr val="bg1"/>
              </a:solidFill>
            </a:endParaRPr>
          </a:p>
        </p:txBody>
      </p:sp>
    </p:spTree>
    <p:extLst>
      <p:ext uri="{BB962C8B-B14F-4D97-AF65-F5344CB8AC3E}">
        <p14:creationId xmlns:p14="http://schemas.microsoft.com/office/powerpoint/2010/main" val="2741207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6FAF18-E7C6-4441-B259-780D7209D917}"/>
              </a:ext>
            </a:extLst>
          </p:cNvPr>
          <p:cNvSpPr>
            <a:spLocks noGrp="1"/>
          </p:cNvSpPr>
          <p:nvPr>
            <p:ph type="title"/>
          </p:nvPr>
        </p:nvSpPr>
        <p:spPr>
          <a:xfrm>
            <a:off x="831850" y="478591"/>
            <a:ext cx="10515600" cy="2852737"/>
          </a:xfrm>
        </p:spPr>
        <p:txBody>
          <a:bodyPr anchor="t">
            <a:normAutofit/>
          </a:bodyPr>
          <a:lstStyle/>
          <a:p>
            <a:r>
              <a:rPr lang="en-US" sz="3200" dirty="0">
                <a:solidFill>
                  <a:schemeClr val="bg1"/>
                </a:solidFill>
              </a:rPr>
              <a:t>You Do Get Permission Before Doing Research, Right?</a:t>
            </a:r>
          </a:p>
        </p:txBody>
      </p:sp>
      <p:sp>
        <p:nvSpPr>
          <p:cNvPr id="8" name="Text Placeholder 7">
            <a:extLst>
              <a:ext uri="{FF2B5EF4-FFF2-40B4-BE49-F238E27FC236}">
                <a16:creationId xmlns:a16="http://schemas.microsoft.com/office/drawing/2014/main" id="{CDF6C2A6-4B92-4027-9FE7-9ECB5FE0EB0B}"/>
              </a:ext>
            </a:extLst>
          </p:cNvPr>
          <p:cNvSpPr>
            <a:spLocks noGrp="1"/>
          </p:cNvSpPr>
          <p:nvPr>
            <p:ph type="body" idx="1"/>
          </p:nvPr>
        </p:nvSpPr>
        <p:spPr>
          <a:xfrm>
            <a:off x="831850" y="4589463"/>
            <a:ext cx="10515600" cy="1500187"/>
          </a:xfrm>
        </p:spPr>
        <p:txBody>
          <a:bodyPr/>
          <a:lstStyle/>
          <a:p>
            <a:endParaRPr lang="en-US" dirty="0"/>
          </a:p>
        </p:txBody>
      </p:sp>
    </p:spTree>
    <p:extLst>
      <p:ext uri="{BB962C8B-B14F-4D97-AF65-F5344CB8AC3E}">
        <p14:creationId xmlns:p14="http://schemas.microsoft.com/office/powerpoint/2010/main" val="3780786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CC1D7-ED39-401B-838D-5DAA36866149}"/>
              </a:ext>
            </a:extLst>
          </p:cNvPr>
          <p:cNvSpPr>
            <a:spLocks noGrp="1"/>
          </p:cNvSpPr>
          <p:nvPr>
            <p:ph type="title"/>
          </p:nvPr>
        </p:nvSpPr>
        <p:spPr/>
        <p:txBody>
          <a:bodyPr/>
          <a:lstStyle/>
          <a:p>
            <a:r>
              <a:rPr lang="en" dirty="0"/>
              <a:t>VirusTotal</a:t>
            </a:r>
            <a:endParaRPr lang="en-US" dirty="0"/>
          </a:p>
        </p:txBody>
      </p:sp>
      <p:sp>
        <p:nvSpPr>
          <p:cNvPr id="3" name="Content Placeholder 2">
            <a:extLst>
              <a:ext uri="{FF2B5EF4-FFF2-40B4-BE49-F238E27FC236}">
                <a16:creationId xmlns:a16="http://schemas.microsoft.com/office/drawing/2014/main" id="{CD4B9084-26F9-460A-86B9-EE2BDD652DB2}"/>
              </a:ext>
            </a:extLst>
          </p:cNvPr>
          <p:cNvSpPr>
            <a:spLocks noGrp="1"/>
          </p:cNvSpPr>
          <p:nvPr>
            <p:ph idx="1"/>
          </p:nvPr>
        </p:nvSpPr>
        <p:spPr/>
        <p:txBody>
          <a:bodyPr>
            <a:normAutofit/>
          </a:bodyPr>
          <a:lstStyle/>
          <a:p>
            <a:pPr marL="0" lvl="0" indent="0">
              <a:spcBef>
                <a:spcPts val="600"/>
              </a:spcBef>
              <a:buNone/>
            </a:pPr>
            <a:r>
              <a:rPr lang="en-US" dirty="0">
                <a:solidFill>
                  <a:srgbClr val="001C43"/>
                </a:solidFill>
              </a:rPr>
              <a:t>Uploading a suspicious file to </a:t>
            </a:r>
            <a:r>
              <a:rPr lang="en-US" dirty="0" err="1">
                <a:solidFill>
                  <a:srgbClr val="001C43"/>
                </a:solidFill>
              </a:rPr>
              <a:t>VirusTotal</a:t>
            </a:r>
            <a:r>
              <a:rPr lang="en-US" dirty="0">
                <a:solidFill>
                  <a:srgbClr val="001C43"/>
                </a:solidFill>
              </a:rPr>
              <a:t> may tell you if multiple A/V vendors identify it as a Web Shell, but I don’t necessarily recommend it.</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Once you identify a suspicious file, it should be pretty easy to determine if it’s malicious or not.</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Attackers monitor </a:t>
            </a:r>
            <a:r>
              <a:rPr lang="en-US" dirty="0" err="1">
                <a:solidFill>
                  <a:srgbClr val="001C43"/>
                </a:solidFill>
              </a:rPr>
              <a:t>VirusTotal</a:t>
            </a:r>
            <a:r>
              <a:rPr lang="en-US" dirty="0">
                <a:solidFill>
                  <a:srgbClr val="001C43"/>
                </a:solidFill>
              </a:rPr>
              <a:t> to see if their tools have been found.</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Uploading your company’s IP to a third party is … non-ideal.</a:t>
            </a:r>
          </a:p>
          <a:p>
            <a:endParaRPr lang="en-US" dirty="0">
              <a:solidFill>
                <a:srgbClr val="001C43"/>
              </a:solidFill>
            </a:endParaRPr>
          </a:p>
        </p:txBody>
      </p:sp>
      <p:sp>
        <p:nvSpPr>
          <p:cNvPr id="4" name="Title 6">
            <a:extLst>
              <a:ext uri="{FF2B5EF4-FFF2-40B4-BE49-F238E27FC236}">
                <a16:creationId xmlns:a16="http://schemas.microsoft.com/office/drawing/2014/main" id="{613A1E03-E071-4CAE-B29A-C1DDD4747752}"/>
              </a:ext>
            </a:extLst>
          </p:cNvPr>
          <p:cNvSpPr txBox="1">
            <a:spLocks/>
          </p:cNvSpPr>
          <p:nvPr/>
        </p:nvSpPr>
        <p:spPr>
          <a:xfrm>
            <a:off x="831850" y="478591"/>
            <a:ext cx="10515600" cy="28527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bg1"/>
                </a:solidFill>
              </a:rPr>
              <a:t>If You Find A Web Shell, You Have At Least Two Problems </a:t>
            </a:r>
            <a:endParaRPr lang="en-US" sz="3200" dirty="0">
              <a:solidFill>
                <a:schemeClr val="bg1"/>
              </a:solidFill>
            </a:endParaRPr>
          </a:p>
        </p:txBody>
      </p:sp>
    </p:spTree>
    <p:extLst>
      <p:ext uri="{BB962C8B-B14F-4D97-AF65-F5344CB8AC3E}">
        <p14:creationId xmlns:p14="http://schemas.microsoft.com/office/powerpoint/2010/main" val="3452592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F1B5-DBFF-4E44-8823-F260F2936537}"/>
              </a:ext>
            </a:extLst>
          </p:cNvPr>
          <p:cNvSpPr>
            <a:spLocks noGrp="1"/>
          </p:cNvSpPr>
          <p:nvPr>
            <p:ph type="title"/>
          </p:nvPr>
        </p:nvSpPr>
        <p:spPr/>
        <p:txBody>
          <a:bodyPr/>
          <a:lstStyle/>
          <a:p>
            <a:r>
              <a:rPr lang="en" dirty="0"/>
              <a:t>File </a:t>
            </a:r>
            <a:r>
              <a:rPr lang="en-US" dirty="0"/>
              <a:t>I</a:t>
            </a:r>
            <a:r>
              <a:rPr lang="en" dirty="0"/>
              <a:t>ntegrity Monitoring</a:t>
            </a:r>
            <a:endParaRPr lang="en-US" dirty="0"/>
          </a:p>
        </p:txBody>
      </p:sp>
      <p:sp>
        <p:nvSpPr>
          <p:cNvPr id="3" name="Content Placeholder 2">
            <a:extLst>
              <a:ext uri="{FF2B5EF4-FFF2-40B4-BE49-F238E27FC236}">
                <a16:creationId xmlns:a16="http://schemas.microsoft.com/office/drawing/2014/main" id="{3BE0182C-5D61-46AE-B146-DD118215E0D5}"/>
              </a:ext>
            </a:extLst>
          </p:cNvPr>
          <p:cNvSpPr>
            <a:spLocks noGrp="1"/>
          </p:cNvSpPr>
          <p:nvPr>
            <p:ph idx="1"/>
          </p:nvPr>
        </p:nvSpPr>
        <p:spPr/>
        <p:txBody>
          <a:bodyPr/>
          <a:lstStyle/>
          <a:p>
            <a:pPr marL="0" lvl="0" indent="0">
              <a:spcBef>
                <a:spcPts val="600"/>
              </a:spcBef>
              <a:buNone/>
            </a:pPr>
            <a:r>
              <a:rPr lang="en-US" dirty="0">
                <a:solidFill>
                  <a:srgbClr val="001C43"/>
                </a:solidFill>
              </a:rPr>
              <a:t>If you have a robust DevOps toolkit, it may be capable of detecting new or modified files it doesn’t know about.</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You may have a specific FIM tool installed that can do the same.</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You can generate hashes of all files from a known clean install and look for changes.</a:t>
            </a:r>
          </a:p>
          <a:p>
            <a:endParaRPr lang="en-US" dirty="0">
              <a:solidFill>
                <a:srgbClr val="001C43"/>
              </a:solidFill>
            </a:endParaRPr>
          </a:p>
        </p:txBody>
      </p:sp>
    </p:spTree>
    <p:extLst>
      <p:ext uri="{BB962C8B-B14F-4D97-AF65-F5344CB8AC3E}">
        <p14:creationId xmlns:p14="http://schemas.microsoft.com/office/powerpoint/2010/main" val="577584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5436-2628-4206-A20C-37796038BC2E}"/>
              </a:ext>
            </a:extLst>
          </p:cNvPr>
          <p:cNvSpPr>
            <a:spLocks noGrp="1"/>
          </p:cNvSpPr>
          <p:nvPr>
            <p:ph type="title"/>
          </p:nvPr>
        </p:nvSpPr>
        <p:spPr/>
        <p:txBody>
          <a:bodyPr/>
          <a:lstStyle/>
          <a:p>
            <a:r>
              <a:rPr lang="en" dirty="0"/>
              <a:t>In </a:t>
            </a:r>
            <a:r>
              <a:rPr lang="en-US" dirty="0"/>
              <a:t>A</a:t>
            </a:r>
            <a:r>
              <a:rPr lang="en" dirty="0"/>
              <a:t>n </a:t>
            </a:r>
            <a:r>
              <a:rPr lang="en-US" dirty="0"/>
              <a:t>I</a:t>
            </a:r>
            <a:r>
              <a:rPr lang="en" dirty="0"/>
              <a:t>deal </a:t>
            </a:r>
            <a:r>
              <a:rPr lang="en-US" dirty="0"/>
              <a:t>W</a:t>
            </a:r>
            <a:r>
              <a:rPr lang="en" dirty="0"/>
              <a:t>orld...</a:t>
            </a:r>
            <a:endParaRPr lang="en-US" dirty="0"/>
          </a:p>
        </p:txBody>
      </p:sp>
      <p:sp>
        <p:nvSpPr>
          <p:cNvPr id="3" name="Content Placeholder 2">
            <a:extLst>
              <a:ext uri="{FF2B5EF4-FFF2-40B4-BE49-F238E27FC236}">
                <a16:creationId xmlns:a16="http://schemas.microsoft.com/office/drawing/2014/main" id="{299FE40A-90D0-4826-8633-5050927DCA29}"/>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Your application would not allow uploads.</a:t>
            </a:r>
          </a:p>
          <a:p>
            <a:pPr marL="0" lvl="0" indent="0">
              <a:spcBef>
                <a:spcPts val="600"/>
              </a:spcBef>
              <a:buNone/>
            </a:pPr>
            <a:r>
              <a:rPr lang="en-US" sz="3600" dirty="0">
                <a:solidFill>
                  <a:srgbClr val="001C43"/>
                </a:solidFill>
              </a:rPr>
              <a:t>If you must allow them:</a:t>
            </a:r>
          </a:p>
          <a:p>
            <a:pPr marL="457200" lvl="0" indent="-381000">
              <a:spcBef>
                <a:spcPts val="600"/>
              </a:spcBef>
              <a:buSzPts val="2400"/>
              <a:buChar char="▪"/>
            </a:pPr>
            <a:r>
              <a:rPr lang="en-US" sz="3600" dirty="0">
                <a:solidFill>
                  <a:srgbClr val="001C43"/>
                </a:solidFill>
              </a:rPr>
              <a:t>restrict file types</a:t>
            </a:r>
          </a:p>
          <a:p>
            <a:pPr marL="457200" lvl="0" indent="-381000">
              <a:spcBef>
                <a:spcPts val="0"/>
              </a:spcBef>
              <a:buSzPts val="2400"/>
              <a:buChar char="▪"/>
            </a:pPr>
            <a:r>
              <a:rPr lang="en-US" sz="3600" dirty="0">
                <a:solidFill>
                  <a:srgbClr val="001C43"/>
                </a:solidFill>
              </a:rPr>
              <a:t>scan with A/V tool</a:t>
            </a:r>
          </a:p>
          <a:p>
            <a:pPr marL="457200" lvl="0" indent="-381000">
              <a:spcBef>
                <a:spcPts val="0"/>
              </a:spcBef>
              <a:buSzPts val="2400"/>
              <a:buChar char="▪"/>
            </a:pPr>
            <a:r>
              <a:rPr lang="en-US" sz="3600" dirty="0">
                <a:solidFill>
                  <a:srgbClr val="001C43"/>
                </a:solidFill>
              </a:rPr>
              <a:t>store uploaded files outside of the web root</a:t>
            </a:r>
          </a:p>
          <a:p>
            <a:endParaRPr lang="en-US" sz="3600" dirty="0">
              <a:solidFill>
                <a:srgbClr val="001C43"/>
              </a:solidFill>
            </a:endParaRPr>
          </a:p>
        </p:txBody>
      </p:sp>
    </p:spTree>
    <p:extLst>
      <p:ext uri="{BB962C8B-B14F-4D97-AF65-F5344CB8AC3E}">
        <p14:creationId xmlns:p14="http://schemas.microsoft.com/office/powerpoint/2010/main" val="2243241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F0E2B-9853-479A-9057-B316894A77D1}"/>
              </a:ext>
            </a:extLst>
          </p:cNvPr>
          <p:cNvSpPr>
            <a:spLocks noGrp="1"/>
          </p:cNvSpPr>
          <p:nvPr>
            <p:ph type="title"/>
          </p:nvPr>
        </p:nvSpPr>
        <p:spPr/>
        <p:txBody>
          <a:bodyPr/>
          <a:lstStyle/>
          <a:p>
            <a:r>
              <a:rPr lang="en" dirty="0"/>
              <a:t>Also </a:t>
            </a:r>
            <a:r>
              <a:rPr lang="en-US" dirty="0"/>
              <a:t>I</a:t>
            </a:r>
            <a:r>
              <a:rPr lang="en" dirty="0"/>
              <a:t>n An Ideal World...</a:t>
            </a:r>
            <a:endParaRPr lang="en-US" dirty="0"/>
          </a:p>
        </p:txBody>
      </p:sp>
      <p:sp>
        <p:nvSpPr>
          <p:cNvPr id="3" name="Content Placeholder 2">
            <a:extLst>
              <a:ext uri="{FF2B5EF4-FFF2-40B4-BE49-F238E27FC236}">
                <a16:creationId xmlns:a16="http://schemas.microsoft.com/office/drawing/2014/main" id="{DBB24CC7-2DEC-453A-87FF-FEB411712ED5}"/>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Your web root would be read-only.</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It’s hard to add files to something that’s immutable.</a:t>
            </a:r>
          </a:p>
          <a:p>
            <a:pPr marL="0" lvl="0" indent="0">
              <a:spcBef>
                <a:spcPts val="600"/>
              </a:spcBef>
              <a:buNone/>
            </a:pPr>
            <a:endParaRPr lang="en-US" sz="3600" dirty="0">
              <a:solidFill>
                <a:srgbClr val="001C43"/>
              </a:solidFill>
            </a:endParaRPr>
          </a:p>
          <a:p>
            <a:pPr marL="0" lvl="0" indent="0">
              <a:spcBef>
                <a:spcPts val="600"/>
              </a:spcBef>
              <a:buNone/>
            </a:pPr>
            <a:r>
              <a:rPr lang="en-US" sz="3600" dirty="0">
                <a:solidFill>
                  <a:srgbClr val="001C43"/>
                </a:solidFill>
              </a:rPr>
              <a:t>Many Container strategies help with this.</a:t>
            </a:r>
          </a:p>
          <a:p>
            <a:pPr marL="0" lvl="0" indent="0">
              <a:spcBef>
                <a:spcPts val="600"/>
              </a:spcBef>
              <a:buNone/>
            </a:pPr>
            <a:endParaRPr lang="en-US" sz="3600" dirty="0">
              <a:solidFill>
                <a:srgbClr val="001C43"/>
              </a:solidFill>
            </a:endParaRPr>
          </a:p>
          <a:p>
            <a:endParaRPr lang="en-US" sz="3600" dirty="0">
              <a:solidFill>
                <a:srgbClr val="001C43"/>
              </a:solidFill>
            </a:endParaRPr>
          </a:p>
        </p:txBody>
      </p:sp>
    </p:spTree>
    <p:extLst>
      <p:ext uri="{BB962C8B-B14F-4D97-AF65-F5344CB8AC3E}">
        <p14:creationId xmlns:p14="http://schemas.microsoft.com/office/powerpoint/2010/main" val="1478708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89449-D615-46EF-B4DC-A7FBFE2B71F2}"/>
              </a:ext>
            </a:extLst>
          </p:cNvPr>
          <p:cNvSpPr>
            <a:spLocks noGrp="1"/>
          </p:cNvSpPr>
          <p:nvPr>
            <p:ph type="title"/>
          </p:nvPr>
        </p:nvSpPr>
        <p:spPr/>
        <p:txBody>
          <a:bodyPr/>
          <a:lstStyle/>
          <a:p>
            <a:r>
              <a:rPr lang="en-US" dirty="0"/>
              <a:t>File Integrity Monitoring Testing</a:t>
            </a:r>
          </a:p>
        </p:txBody>
      </p:sp>
      <p:sp>
        <p:nvSpPr>
          <p:cNvPr id="3" name="Content Placeholder 2">
            <a:extLst>
              <a:ext uri="{FF2B5EF4-FFF2-40B4-BE49-F238E27FC236}">
                <a16:creationId xmlns:a16="http://schemas.microsoft.com/office/drawing/2014/main" id="{D3561325-96C0-4CE4-935C-23445C32ED68}"/>
              </a:ext>
            </a:extLst>
          </p:cNvPr>
          <p:cNvSpPr>
            <a:spLocks noGrp="1"/>
          </p:cNvSpPr>
          <p:nvPr>
            <p:ph idx="1"/>
          </p:nvPr>
        </p:nvSpPr>
        <p:spPr/>
        <p:txBody>
          <a:bodyPr>
            <a:normAutofit/>
          </a:bodyPr>
          <a:lstStyle/>
          <a:p>
            <a:pPr marL="0" indent="0">
              <a:buNone/>
            </a:pPr>
            <a:r>
              <a:rPr lang="en" sz="3600" dirty="0">
                <a:solidFill>
                  <a:srgbClr val="001C43"/>
                </a:solidFill>
              </a:rPr>
              <a:t>Conduct tests - put new files on your web servers and see how long detection takes.</a:t>
            </a:r>
          </a:p>
          <a:p>
            <a:pPr marL="0" indent="0">
              <a:buNone/>
            </a:pPr>
            <a:endParaRPr lang="en" sz="3600" dirty="0">
              <a:solidFill>
                <a:srgbClr val="001C43"/>
              </a:solidFill>
            </a:endParaRPr>
          </a:p>
          <a:p>
            <a:pPr marL="0" indent="0">
              <a:buNone/>
            </a:pPr>
            <a:r>
              <a:rPr lang="en" sz="3600" dirty="0">
                <a:solidFill>
                  <a:srgbClr val="001C43"/>
                </a:solidFill>
              </a:rPr>
              <a:t>1/10/60 </a:t>
            </a:r>
          </a:p>
          <a:p>
            <a:r>
              <a:rPr lang="en" sz="3600" dirty="0">
                <a:solidFill>
                  <a:srgbClr val="001C43"/>
                </a:solidFill>
              </a:rPr>
              <a:t>One </a:t>
            </a:r>
            <a:r>
              <a:rPr lang="en-US" sz="3600" dirty="0">
                <a:solidFill>
                  <a:srgbClr val="001C43"/>
                </a:solidFill>
              </a:rPr>
              <a:t>m</a:t>
            </a:r>
            <a:r>
              <a:rPr lang="en" sz="3600" dirty="0">
                <a:solidFill>
                  <a:srgbClr val="001C43"/>
                </a:solidFill>
              </a:rPr>
              <a:t>inute to </a:t>
            </a:r>
            <a:r>
              <a:rPr lang="en-US" sz="3600" dirty="0">
                <a:solidFill>
                  <a:srgbClr val="001C43"/>
                </a:solidFill>
              </a:rPr>
              <a:t>detect</a:t>
            </a:r>
          </a:p>
          <a:p>
            <a:r>
              <a:rPr lang="en-US" sz="3600" dirty="0">
                <a:solidFill>
                  <a:srgbClr val="001C43"/>
                </a:solidFill>
              </a:rPr>
              <a:t>Ten minutes to investigate</a:t>
            </a:r>
          </a:p>
          <a:p>
            <a:r>
              <a:rPr lang="en-US" sz="3600" dirty="0">
                <a:solidFill>
                  <a:srgbClr val="001C43"/>
                </a:solidFill>
              </a:rPr>
              <a:t>Sixty minutes to remediate</a:t>
            </a:r>
          </a:p>
        </p:txBody>
      </p:sp>
    </p:spTree>
    <p:extLst>
      <p:ext uri="{BB962C8B-B14F-4D97-AF65-F5344CB8AC3E}">
        <p14:creationId xmlns:p14="http://schemas.microsoft.com/office/powerpoint/2010/main" val="4112767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F799-B3E2-4215-84C0-3279EF003F09}"/>
              </a:ext>
            </a:extLst>
          </p:cNvPr>
          <p:cNvSpPr>
            <a:spLocks noGrp="1"/>
          </p:cNvSpPr>
          <p:nvPr>
            <p:ph type="title"/>
          </p:nvPr>
        </p:nvSpPr>
        <p:spPr/>
        <p:txBody>
          <a:bodyPr/>
          <a:lstStyle/>
          <a:p>
            <a:r>
              <a:rPr lang="en-US" dirty="0"/>
              <a:t>File System Techniques	</a:t>
            </a:r>
          </a:p>
        </p:txBody>
      </p:sp>
      <p:sp>
        <p:nvSpPr>
          <p:cNvPr id="3" name="Content Placeholder 2">
            <a:extLst>
              <a:ext uri="{FF2B5EF4-FFF2-40B4-BE49-F238E27FC236}">
                <a16:creationId xmlns:a16="http://schemas.microsoft.com/office/drawing/2014/main" id="{9531A836-CE72-4FA1-9B5F-00214370E4B8}"/>
              </a:ext>
            </a:extLst>
          </p:cNvPr>
          <p:cNvSpPr>
            <a:spLocks noGrp="1"/>
          </p:cNvSpPr>
          <p:nvPr>
            <p:ph idx="1"/>
          </p:nvPr>
        </p:nvSpPr>
        <p:spPr/>
        <p:txBody>
          <a:bodyPr>
            <a:normAutofit/>
          </a:bodyPr>
          <a:lstStyle/>
          <a:p>
            <a:pPr marL="0" lvl="0" indent="0">
              <a:spcBef>
                <a:spcPts val="600"/>
              </a:spcBef>
              <a:buNone/>
            </a:pPr>
            <a:r>
              <a:rPr lang="en-US" sz="3200" dirty="0">
                <a:solidFill>
                  <a:srgbClr val="001C43"/>
                </a:solidFill>
              </a:rPr>
              <a:t>Search for hashes of known Web Shells.</a:t>
            </a:r>
          </a:p>
          <a:p>
            <a:pPr marL="0" lvl="0" indent="0">
              <a:spcBef>
                <a:spcPts val="600"/>
              </a:spcBef>
              <a:buNone/>
            </a:pPr>
            <a:r>
              <a:rPr lang="en-US" sz="3200" dirty="0">
                <a:solidFill>
                  <a:srgbClr val="001C43"/>
                </a:solidFill>
              </a:rPr>
              <a:t>Search for unusual file modification times.</a:t>
            </a:r>
          </a:p>
          <a:p>
            <a:pPr marL="0" lvl="0" indent="0">
              <a:spcBef>
                <a:spcPts val="600"/>
              </a:spcBef>
              <a:buNone/>
            </a:pPr>
            <a:r>
              <a:rPr lang="en-US" sz="3200" dirty="0">
                <a:solidFill>
                  <a:srgbClr val="001C43"/>
                </a:solidFill>
              </a:rPr>
              <a:t>Search for unusual file locations.</a:t>
            </a:r>
          </a:p>
          <a:p>
            <a:pPr marL="0" lvl="0" indent="0">
              <a:spcBef>
                <a:spcPts val="600"/>
              </a:spcBef>
              <a:buNone/>
            </a:pPr>
            <a:r>
              <a:rPr lang="en-US" sz="3200" dirty="0">
                <a:solidFill>
                  <a:srgbClr val="001C43"/>
                </a:solidFill>
              </a:rPr>
              <a:t>Utilize endpoint security products, threat hunting tools, or shell scripts.</a:t>
            </a:r>
          </a:p>
          <a:p>
            <a:pPr marL="0" lvl="0" indent="0">
              <a:spcBef>
                <a:spcPts val="600"/>
              </a:spcBef>
              <a:buNone/>
            </a:pPr>
            <a:r>
              <a:rPr lang="en-US" sz="3200" dirty="0">
                <a:solidFill>
                  <a:srgbClr val="001C43"/>
                </a:solidFill>
              </a:rPr>
              <a:t>Limited use if the attacker makes each Web Shell unique and obfuscated.</a:t>
            </a:r>
          </a:p>
          <a:p>
            <a:pPr marL="0" lvl="0" indent="0">
              <a:spcBef>
                <a:spcPts val="600"/>
              </a:spcBef>
              <a:buNone/>
            </a:pPr>
            <a:endParaRPr lang="en-US" sz="3200" dirty="0">
              <a:solidFill>
                <a:srgbClr val="001C43"/>
              </a:solidFill>
            </a:endParaRPr>
          </a:p>
          <a:p>
            <a:endParaRPr lang="en-US" sz="3200" dirty="0">
              <a:solidFill>
                <a:srgbClr val="001C43"/>
              </a:solidFill>
            </a:endParaRPr>
          </a:p>
        </p:txBody>
      </p:sp>
    </p:spTree>
    <p:extLst>
      <p:ext uri="{BB962C8B-B14F-4D97-AF65-F5344CB8AC3E}">
        <p14:creationId xmlns:p14="http://schemas.microsoft.com/office/powerpoint/2010/main" val="1432390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F799-B3E2-4215-84C0-3279EF003F09}"/>
              </a:ext>
            </a:extLst>
          </p:cNvPr>
          <p:cNvSpPr>
            <a:spLocks noGrp="1"/>
          </p:cNvSpPr>
          <p:nvPr>
            <p:ph type="title"/>
          </p:nvPr>
        </p:nvSpPr>
        <p:spPr/>
        <p:txBody>
          <a:bodyPr/>
          <a:lstStyle/>
          <a:p>
            <a:r>
              <a:rPr lang="en-US" dirty="0"/>
              <a:t>File System Forensics</a:t>
            </a:r>
          </a:p>
        </p:txBody>
      </p:sp>
      <p:sp>
        <p:nvSpPr>
          <p:cNvPr id="3" name="Content Placeholder 2">
            <a:extLst>
              <a:ext uri="{FF2B5EF4-FFF2-40B4-BE49-F238E27FC236}">
                <a16:creationId xmlns:a16="http://schemas.microsoft.com/office/drawing/2014/main" id="{9531A836-CE72-4FA1-9B5F-00214370E4B8}"/>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If you locate a Web Shell through a different means, you will need to conduct a forensic analysis for deleted artifacts.</a:t>
            </a:r>
          </a:p>
        </p:txBody>
      </p:sp>
    </p:spTree>
    <p:extLst>
      <p:ext uri="{BB962C8B-B14F-4D97-AF65-F5344CB8AC3E}">
        <p14:creationId xmlns:p14="http://schemas.microsoft.com/office/powerpoint/2010/main" val="88484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C2160-8E6A-4AE5-B475-36E8FD08B569}"/>
              </a:ext>
            </a:extLst>
          </p:cNvPr>
          <p:cNvSpPr>
            <a:spLocks noGrp="1"/>
          </p:cNvSpPr>
          <p:nvPr>
            <p:ph type="title"/>
          </p:nvPr>
        </p:nvSpPr>
        <p:spPr>
          <a:xfrm>
            <a:off x="831850" y="472612"/>
            <a:ext cx="10515600" cy="1619154"/>
          </a:xfrm>
        </p:spPr>
        <p:txBody>
          <a:bodyPr>
            <a:normAutofit fontScale="90000"/>
          </a:bodyPr>
          <a:lstStyle/>
          <a:p>
            <a:r>
              <a:rPr lang="en-US" sz="8000" dirty="0"/>
              <a:t>Definitions For This Talk</a:t>
            </a:r>
          </a:p>
        </p:txBody>
      </p:sp>
      <p:sp>
        <p:nvSpPr>
          <p:cNvPr id="5" name="Text Placeholder 4">
            <a:extLst>
              <a:ext uri="{FF2B5EF4-FFF2-40B4-BE49-F238E27FC236}">
                <a16:creationId xmlns:a16="http://schemas.microsoft.com/office/drawing/2014/main" id="{CBCA3571-E8C9-4DAB-8281-84B1679A7F7B}"/>
              </a:ext>
            </a:extLst>
          </p:cNvPr>
          <p:cNvSpPr>
            <a:spLocks noGrp="1"/>
          </p:cNvSpPr>
          <p:nvPr>
            <p:ph type="body" idx="1"/>
          </p:nvPr>
        </p:nvSpPr>
        <p:spPr>
          <a:xfrm>
            <a:off x="831850" y="2306461"/>
            <a:ext cx="10515600" cy="3006621"/>
          </a:xfrm>
        </p:spPr>
        <p:txBody>
          <a:bodyPr>
            <a:normAutofit/>
          </a:bodyPr>
          <a:lstStyle/>
          <a:p>
            <a:r>
              <a:rPr lang="en-US" sz="4400" dirty="0">
                <a:solidFill>
                  <a:srgbClr val="001C43"/>
                </a:solidFill>
              </a:rPr>
              <a:t>Web Server == Application Server</a:t>
            </a:r>
          </a:p>
          <a:p>
            <a:r>
              <a:rPr lang="en-US" sz="4400" dirty="0">
                <a:solidFill>
                  <a:srgbClr val="001C43"/>
                </a:solidFill>
              </a:rPr>
              <a:t>Web Shell == Proper Noun</a:t>
            </a:r>
          </a:p>
          <a:p>
            <a:endParaRPr lang="en-US" sz="4400" dirty="0">
              <a:solidFill>
                <a:srgbClr val="001C43"/>
              </a:solidFill>
            </a:endParaRPr>
          </a:p>
        </p:txBody>
      </p:sp>
    </p:spTree>
    <p:extLst>
      <p:ext uri="{BB962C8B-B14F-4D97-AF65-F5344CB8AC3E}">
        <p14:creationId xmlns:p14="http://schemas.microsoft.com/office/powerpoint/2010/main" val="2050555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103F-A501-41FD-98FD-4905E8EE70B3}"/>
              </a:ext>
            </a:extLst>
          </p:cNvPr>
          <p:cNvSpPr>
            <a:spLocks noGrp="1"/>
          </p:cNvSpPr>
          <p:nvPr>
            <p:ph type="title"/>
          </p:nvPr>
        </p:nvSpPr>
        <p:spPr/>
        <p:txBody>
          <a:bodyPr/>
          <a:lstStyle/>
          <a:p>
            <a:r>
              <a:rPr lang="en" dirty="0"/>
              <a:t>Dirty Word List</a:t>
            </a:r>
            <a:endParaRPr lang="en-US" dirty="0"/>
          </a:p>
        </p:txBody>
      </p:sp>
      <p:sp>
        <p:nvSpPr>
          <p:cNvPr id="3" name="Content Placeholder 2">
            <a:extLst>
              <a:ext uri="{FF2B5EF4-FFF2-40B4-BE49-F238E27FC236}">
                <a16:creationId xmlns:a16="http://schemas.microsoft.com/office/drawing/2014/main" id="{75E836E8-03F4-48C7-97FF-1F04D7658FBF}"/>
              </a:ext>
            </a:extLst>
          </p:cNvPr>
          <p:cNvSpPr>
            <a:spLocks noGrp="1"/>
          </p:cNvSpPr>
          <p:nvPr>
            <p:ph idx="1"/>
          </p:nvPr>
        </p:nvSpPr>
        <p:spPr/>
        <p:txBody>
          <a:bodyPr>
            <a:normAutofit/>
          </a:bodyPr>
          <a:lstStyle/>
          <a:p>
            <a:pPr marL="0" lvl="0" indent="0">
              <a:spcBef>
                <a:spcPts val="600"/>
              </a:spcBef>
              <a:buNone/>
            </a:pPr>
            <a:r>
              <a:rPr lang="en-US" sz="3200" dirty="0">
                <a:solidFill>
                  <a:srgbClr val="001C43"/>
                </a:solidFill>
              </a:rPr>
              <a:t>Dirty word list is a term from file IR.</a:t>
            </a:r>
          </a:p>
          <a:p>
            <a:pPr marL="0" lvl="0" indent="0">
              <a:spcBef>
                <a:spcPts val="600"/>
              </a:spcBef>
              <a:buNone/>
            </a:pPr>
            <a:r>
              <a:rPr lang="en-US" sz="3200" dirty="0">
                <a:solidFill>
                  <a:srgbClr val="001C43"/>
                </a:solidFill>
              </a:rPr>
              <a:t>Compile a list of suspicious words to look for in files such as exec() or </a:t>
            </a:r>
            <a:r>
              <a:rPr lang="en-US" sz="3200" dirty="0" err="1">
                <a:solidFill>
                  <a:srgbClr val="001C43"/>
                </a:solidFill>
              </a:rPr>
              <a:t>shell_exec</a:t>
            </a:r>
            <a:r>
              <a:rPr lang="en-US" sz="3200" dirty="0">
                <a:solidFill>
                  <a:srgbClr val="001C43"/>
                </a:solidFill>
              </a:rPr>
              <a:t>() in PHP.</a:t>
            </a:r>
          </a:p>
          <a:p>
            <a:pPr marL="0" lvl="0" indent="0">
              <a:spcBef>
                <a:spcPts val="600"/>
              </a:spcBef>
              <a:buNone/>
            </a:pPr>
            <a:r>
              <a:rPr lang="en-US" sz="3200" dirty="0">
                <a:solidFill>
                  <a:srgbClr val="001C43"/>
                </a:solidFill>
              </a:rPr>
              <a:t>Ideally be able to tell when a file has multiple suspicious words.</a:t>
            </a:r>
          </a:p>
          <a:p>
            <a:pPr marL="0" lvl="0" indent="0">
              <a:spcBef>
                <a:spcPts val="600"/>
              </a:spcBef>
              <a:buNone/>
            </a:pPr>
            <a:r>
              <a:rPr lang="en-US" sz="3200" dirty="0">
                <a:solidFill>
                  <a:srgbClr val="001C43"/>
                </a:solidFill>
              </a:rPr>
              <a:t>As you find new Web Shells, add distinctive things from them to dirty word list.</a:t>
            </a:r>
          </a:p>
          <a:p>
            <a:endParaRPr lang="en-US" sz="3200" dirty="0">
              <a:solidFill>
                <a:srgbClr val="001C43"/>
              </a:solidFill>
            </a:endParaRPr>
          </a:p>
        </p:txBody>
      </p:sp>
    </p:spTree>
    <p:extLst>
      <p:ext uri="{BB962C8B-B14F-4D97-AF65-F5344CB8AC3E}">
        <p14:creationId xmlns:p14="http://schemas.microsoft.com/office/powerpoint/2010/main" val="3236481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103F-A501-41FD-98FD-4905E8EE70B3}"/>
              </a:ext>
            </a:extLst>
          </p:cNvPr>
          <p:cNvSpPr>
            <a:spLocks noGrp="1"/>
          </p:cNvSpPr>
          <p:nvPr>
            <p:ph type="title"/>
          </p:nvPr>
        </p:nvSpPr>
        <p:spPr/>
        <p:txBody>
          <a:bodyPr/>
          <a:lstStyle/>
          <a:p>
            <a:r>
              <a:rPr lang="en" dirty="0"/>
              <a:t>Let’s </a:t>
            </a:r>
            <a:r>
              <a:rPr lang="en-US" dirty="0"/>
              <a:t>L</a:t>
            </a:r>
            <a:r>
              <a:rPr lang="en" dirty="0"/>
              <a:t>ook At Some Examples</a:t>
            </a:r>
            <a:endParaRPr lang="en-US" dirty="0"/>
          </a:p>
        </p:txBody>
      </p:sp>
      <p:sp>
        <p:nvSpPr>
          <p:cNvPr id="3" name="Content Placeholder 2">
            <a:extLst>
              <a:ext uri="{FF2B5EF4-FFF2-40B4-BE49-F238E27FC236}">
                <a16:creationId xmlns:a16="http://schemas.microsoft.com/office/drawing/2014/main" id="{75E836E8-03F4-48C7-97FF-1F04D7658FBF}"/>
              </a:ext>
            </a:extLst>
          </p:cNvPr>
          <p:cNvSpPr>
            <a:spLocks noGrp="1"/>
          </p:cNvSpPr>
          <p:nvPr>
            <p:ph idx="1"/>
          </p:nvPr>
        </p:nvSpPr>
        <p:spPr/>
        <p:txBody>
          <a:bodyPr>
            <a:normAutofit/>
          </a:bodyPr>
          <a:lstStyle/>
          <a:p>
            <a:pPr marL="0" lvl="0" indent="0">
              <a:spcBef>
                <a:spcPts val="600"/>
              </a:spcBef>
              <a:buNone/>
            </a:pPr>
            <a:r>
              <a:rPr lang="en-US" sz="3200" dirty="0"/>
              <a:t>Laudanum - open source collection of web shells created by Secure Ideas.</a:t>
            </a:r>
          </a:p>
          <a:p>
            <a:pPr marL="0" lvl="0" indent="0">
              <a:spcBef>
                <a:spcPts val="600"/>
              </a:spcBef>
              <a:buNone/>
            </a:pPr>
            <a:endParaRPr lang="en-US" sz="3200" dirty="0"/>
          </a:p>
          <a:p>
            <a:pPr marL="0" lvl="0" indent="0">
              <a:spcBef>
                <a:spcPts val="600"/>
              </a:spcBef>
              <a:buNone/>
            </a:pPr>
            <a:r>
              <a:rPr lang="en-US" sz="3200" dirty="0"/>
              <a:t>https://sourceforge.net/projects/laudanum/</a:t>
            </a:r>
          </a:p>
        </p:txBody>
      </p:sp>
    </p:spTree>
    <p:extLst>
      <p:ext uri="{BB962C8B-B14F-4D97-AF65-F5344CB8AC3E}">
        <p14:creationId xmlns:p14="http://schemas.microsoft.com/office/powerpoint/2010/main" val="4115034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103F-A501-41FD-98FD-4905E8EE70B3}"/>
              </a:ext>
            </a:extLst>
          </p:cNvPr>
          <p:cNvSpPr>
            <a:spLocks noGrp="1"/>
          </p:cNvSpPr>
          <p:nvPr>
            <p:ph type="title"/>
          </p:nvPr>
        </p:nvSpPr>
        <p:spPr/>
        <p:txBody>
          <a:bodyPr/>
          <a:lstStyle/>
          <a:p>
            <a:r>
              <a:rPr lang="en-US" dirty="0" err="1"/>
              <a:t>shell.php</a:t>
            </a:r>
            <a:endParaRPr lang="en-US" dirty="0"/>
          </a:p>
        </p:txBody>
      </p:sp>
      <p:sp>
        <p:nvSpPr>
          <p:cNvPr id="3" name="Content Placeholder 2">
            <a:extLst>
              <a:ext uri="{FF2B5EF4-FFF2-40B4-BE49-F238E27FC236}">
                <a16:creationId xmlns:a16="http://schemas.microsoft.com/office/drawing/2014/main" id="{75E836E8-03F4-48C7-97FF-1F04D7658FBF}"/>
              </a:ext>
            </a:extLst>
          </p:cNvPr>
          <p:cNvSpPr>
            <a:spLocks noGrp="1"/>
          </p:cNvSpPr>
          <p:nvPr>
            <p:ph idx="1"/>
          </p:nvPr>
        </p:nvSpPr>
        <p:spPr/>
        <p:txBody>
          <a:bodyPr>
            <a:normAutofit/>
          </a:bodyPr>
          <a:lstStyle/>
          <a:p>
            <a:pPr marL="0" lvl="0" indent="0">
              <a:lnSpc>
                <a:spcPct val="142857"/>
              </a:lnSpc>
              <a:spcBef>
                <a:spcPts val="0"/>
              </a:spcBef>
              <a:buClr>
                <a:srgbClr val="D3EBD5"/>
              </a:buClr>
              <a:buSzPts val="2400"/>
              <a:buNone/>
            </a:pPr>
            <a:r>
              <a:rPr lang="en-US" sz="1800" u="sng" kern="0" dirty="0">
                <a:solidFill>
                  <a:srgbClr val="000000"/>
                </a:solidFill>
                <a:highlight>
                  <a:srgbClr val="FFFFFF"/>
                </a:highlight>
                <a:latin typeface="Consolas"/>
                <a:ea typeface="Consolas"/>
                <a:cs typeface="Consolas"/>
                <a:sym typeface="Consolas"/>
              </a:rPr>
              <a:t>19</a:t>
            </a:r>
            <a:r>
              <a:rPr lang="en-US" sz="1800" kern="0" dirty="0">
                <a:solidFill>
                  <a:srgbClr val="000000"/>
                </a:solidFill>
                <a:highlight>
                  <a:srgbClr val="FFFFFF"/>
                </a:highlight>
                <a:latin typeface="Consolas"/>
                <a:ea typeface="Consolas"/>
                <a:cs typeface="Consolas"/>
                <a:sym typeface="Consolas"/>
              </a:rPr>
              <a:t> *** This file provides </a:t>
            </a:r>
            <a:r>
              <a:rPr lang="en-US" sz="1800" kern="0" dirty="0">
                <a:solidFill>
                  <a:srgbClr val="000000"/>
                </a:solidFill>
                <a:highlight>
                  <a:srgbClr val="FFFF00"/>
                </a:highlight>
                <a:latin typeface="Consolas"/>
                <a:ea typeface="Consolas"/>
                <a:cs typeface="Consolas"/>
                <a:sym typeface="Consolas"/>
              </a:rPr>
              <a:t>shell</a:t>
            </a:r>
            <a:r>
              <a:rPr lang="en-US" sz="1800" kern="0" dirty="0">
                <a:solidFill>
                  <a:srgbClr val="000000"/>
                </a:solidFill>
                <a:highlight>
                  <a:srgbClr val="FFFFFF"/>
                </a:highlight>
                <a:latin typeface="Consolas"/>
                <a:ea typeface="Consolas"/>
                <a:cs typeface="Consolas"/>
                <a:sym typeface="Consolas"/>
              </a:rPr>
              <a:t> access to the system. It is built based on the 2.1</a:t>
            </a:r>
          </a:p>
          <a:p>
            <a:pPr marL="0" lvl="0" indent="0">
              <a:lnSpc>
                <a:spcPct val="142857"/>
              </a:lnSpc>
              <a:spcBef>
                <a:spcPts val="0"/>
              </a:spcBef>
              <a:buClr>
                <a:srgbClr val="D3EBD5"/>
              </a:buClr>
              <a:buSzPts val="2400"/>
              <a:buNone/>
            </a:pPr>
            <a:r>
              <a:rPr lang="en-US" sz="1800" u="sng" kern="0" dirty="0">
                <a:solidFill>
                  <a:srgbClr val="000000"/>
                </a:solidFill>
                <a:highlight>
                  <a:srgbClr val="FFFFFF"/>
                </a:highlight>
                <a:latin typeface="Consolas"/>
                <a:ea typeface="Consolas"/>
                <a:cs typeface="Consolas"/>
                <a:sym typeface="Consolas"/>
              </a:rPr>
              <a:t>20</a:t>
            </a:r>
            <a:r>
              <a:rPr lang="en-US" sz="1800" kern="0" dirty="0">
                <a:solidFill>
                  <a:srgbClr val="000000"/>
                </a:solidFill>
                <a:highlight>
                  <a:srgbClr val="FFFFFF"/>
                </a:highlight>
                <a:latin typeface="Consolas"/>
                <a:ea typeface="Consolas"/>
                <a:cs typeface="Consolas"/>
                <a:sym typeface="Consolas"/>
              </a:rPr>
              <a:t> *** version of </a:t>
            </a:r>
            <a:r>
              <a:rPr lang="en-US" sz="1800" kern="0" dirty="0" err="1">
                <a:solidFill>
                  <a:srgbClr val="000000"/>
                </a:solidFill>
                <a:highlight>
                  <a:srgbClr val="FFFF00"/>
                </a:highlight>
                <a:latin typeface="Consolas"/>
                <a:ea typeface="Consolas"/>
                <a:cs typeface="Consolas"/>
                <a:sym typeface="Consolas"/>
              </a:rPr>
              <a:t>PHPShell</a:t>
            </a:r>
            <a:r>
              <a:rPr lang="en-US" sz="1800" kern="0" dirty="0">
                <a:solidFill>
                  <a:srgbClr val="000000"/>
                </a:solidFill>
                <a:highlight>
                  <a:srgbClr val="FFFFFF"/>
                </a:highlight>
                <a:latin typeface="Consolas"/>
                <a:ea typeface="Consolas"/>
                <a:cs typeface="Consolas"/>
                <a:sym typeface="Consolas"/>
              </a:rPr>
              <a:t> which is Copyright (C) 2000-2005 Martin Geisler</a:t>
            </a:r>
          </a:p>
          <a:p>
            <a:pPr marL="0" lvl="0" indent="0">
              <a:lnSpc>
                <a:spcPct val="142857"/>
              </a:lnSpc>
              <a:spcBef>
                <a:spcPts val="0"/>
              </a:spcBef>
              <a:buClr>
                <a:srgbClr val="D3EBD5"/>
              </a:buClr>
              <a:buSzPts val="2400"/>
              <a:buNone/>
            </a:pPr>
            <a:r>
              <a:rPr lang="en-US" sz="1800" kern="0" dirty="0">
                <a:solidFill>
                  <a:srgbClr val="000000"/>
                </a:solidFill>
                <a:highlight>
                  <a:srgbClr val="FFFFFF"/>
                </a:highlight>
                <a:latin typeface="Consolas"/>
                <a:ea typeface="Consolas"/>
                <a:cs typeface="Consolas"/>
                <a:sym typeface="Consolas"/>
              </a:rPr>
              <a:t> </a:t>
            </a:r>
          </a:p>
          <a:p>
            <a:pPr marL="0" lvl="0" indent="0">
              <a:lnSpc>
                <a:spcPct val="142857"/>
              </a:lnSpc>
              <a:spcBef>
                <a:spcPts val="0"/>
              </a:spcBef>
              <a:buClr>
                <a:srgbClr val="D3EBD5"/>
              </a:buClr>
              <a:buSzPts val="2400"/>
              <a:buNone/>
            </a:pPr>
            <a:r>
              <a:rPr lang="en-US" sz="1800" u="sng" kern="0" dirty="0">
                <a:solidFill>
                  <a:srgbClr val="000000"/>
                </a:solidFill>
                <a:highlight>
                  <a:srgbClr val="FFFFFF"/>
                </a:highlight>
                <a:latin typeface="Consolas"/>
                <a:ea typeface="Consolas"/>
                <a:cs typeface="Consolas"/>
                <a:sym typeface="Consolas"/>
              </a:rPr>
              <a:t>81</a:t>
            </a:r>
            <a:r>
              <a:rPr lang="en-US" sz="1800" kern="0" dirty="0">
                <a:solidFill>
                  <a:srgbClr val="000000"/>
                </a:solidFill>
                <a:highlight>
                  <a:srgbClr val="FFFFFF"/>
                </a:highlight>
                <a:latin typeface="Consolas"/>
                <a:ea typeface="Consolas"/>
                <a:cs typeface="Consolas"/>
                <a:sym typeface="Consolas"/>
              </a:rPr>
              <a:t> &lt;title&gt;</a:t>
            </a:r>
            <a:r>
              <a:rPr lang="en-US" sz="1800" kern="0" dirty="0">
                <a:solidFill>
                  <a:srgbClr val="000000"/>
                </a:solidFill>
                <a:highlight>
                  <a:srgbClr val="FFFF00"/>
                </a:highlight>
                <a:latin typeface="Consolas"/>
                <a:ea typeface="Consolas"/>
                <a:cs typeface="Consolas"/>
                <a:sym typeface="Consolas"/>
              </a:rPr>
              <a:t>Laudanum</a:t>
            </a:r>
            <a:r>
              <a:rPr lang="en-US" sz="1800" kern="0" dirty="0">
                <a:solidFill>
                  <a:srgbClr val="000000"/>
                </a:solidFill>
                <a:highlight>
                  <a:srgbClr val="FFFFFF"/>
                </a:highlight>
                <a:latin typeface="Consolas"/>
                <a:ea typeface="Consolas"/>
                <a:cs typeface="Consolas"/>
                <a:sym typeface="Consolas"/>
              </a:rPr>
              <a:t> PHP </a:t>
            </a:r>
            <a:r>
              <a:rPr lang="en-US" sz="1800" kern="0" dirty="0">
                <a:solidFill>
                  <a:srgbClr val="000000"/>
                </a:solidFill>
                <a:highlight>
                  <a:srgbClr val="FFFF00"/>
                </a:highlight>
                <a:latin typeface="Consolas"/>
                <a:ea typeface="Consolas"/>
                <a:cs typeface="Consolas"/>
                <a:sym typeface="Consolas"/>
              </a:rPr>
              <a:t>Shell</a:t>
            </a:r>
            <a:r>
              <a:rPr lang="en-US" sz="1800" kern="0" dirty="0">
                <a:solidFill>
                  <a:srgbClr val="000000"/>
                </a:solidFill>
                <a:highlight>
                  <a:srgbClr val="FFFFFF"/>
                </a:highlight>
                <a:latin typeface="Consolas"/>
                <a:ea typeface="Consolas"/>
                <a:cs typeface="Consolas"/>
                <a:sym typeface="Consolas"/>
              </a:rPr>
              <a:t> Access&lt;/title&gt;</a:t>
            </a:r>
          </a:p>
          <a:p>
            <a:pPr marL="0" lvl="0" indent="0">
              <a:lnSpc>
                <a:spcPct val="142857"/>
              </a:lnSpc>
              <a:spcBef>
                <a:spcPts val="0"/>
              </a:spcBef>
              <a:buClr>
                <a:srgbClr val="D3EBD5"/>
              </a:buClr>
              <a:buSzPts val="2400"/>
              <a:buNone/>
            </a:pPr>
            <a:endParaRPr lang="en-US" sz="1800" kern="0" dirty="0">
              <a:solidFill>
                <a:srgbClr val="000000"/>
              </a:solidFill>
              <a:highlight>
                <a:srgbClr val="FFFFFF"/>
              </a:highlight>
              <a:latin typeface="Consolas"/>
              <a:ea typeface="Consolas"/>
              <a:cs typeface="Consolas"/>
              <a:sym typeface="Consolas"/>
            </a:endParaRPr>
          </a:p>
          <a:p>
            <a:pPr marL="0" lvl="0" indent="0">
              <a:lnSpc>
                <a:spcPct val="142857"/>
              </a:lnSpc>
              <a:spcBef>
                <a:spcPts val="0"/>
              </a:spcBef>
              <a:buClr>
                <a:srgbClr val="D3EBD5"/>
              </a:buClr>
              <a:buSzPts val="2400"/>
              <a:buNone/>
            </a:pPr>
            <a:endParaRPr lang="en-US" sz="1800" kern="0" dirty="0">
              <a:solidFill>
                <a:srgbClr val="6A737D"/>
              </a:solidFill>
              <a:highlight>
                <a:srgbClr val="FFFFFF"/>
              </a:highlight>
              <a:latin typeface="Consolas"/>
              <a:ea typeface="Consolas"/>
              <a:cs typeface="Consolas"/>
              <a:sym typeface="Consolas"/>
            </a:endParaRPr>
          </a:p>
          <a:p>
            <a:pPr marL="0" lvl="0" indent="0">
              <a:lnSpc>
                <a:spcPct val="100000"/>
              </a:lnSpc>
              <a:spcBef>
                <a:spcPts val="600"/>
              </a:spcBef>
              <a:buClr>
                <a:srgbClr val="D3EBD5"/>
              </a:buClr>
              <a:buSzPts val="2400"/>
              <a:buNone/>
            </a:pPr>
            <a:endParaRPr lang="en-US" sz="2400" kern="0" dirty="0">
              <a:solidFill>
                <a:srgbClr val="003B55"/>
              </a:solidFill>
              <a:latin typeface="Consolas"/>
              <a:ea typeface="Consolas"/>
              <a:cs typeface="Consolas"/>
              <a:sym typeface="Consolas"/>
            </a:endParaRPr>
          </a:p>
          <a:p>
            <a:pPr marL="0" lvl="0" indent="0">
              <a:spcBef>
                <a:spcPts val="600"/>
              </a:spcBef>
              <a:buNone/>
            </a:pPr>
            <a:endParaRPr lang="en-US" sz="3200" dirty="0"/>
          </a:p>
        </p:txBody>
      </p:sp>
    </p:spTree>
    <p:extLst>
      <p:ext uri="{BB962C8B-B14F-4D97-AF65-F5344CB8AC3E}">
        <p14:creationId xmlns:p14="http://schemas.microsoft.com/office/powerpoint/2010/main" val="590933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103F-A501-41FD-98FD-4905E8EE70B3}"/>
              </a:ext>
            </a:extLst>
          </p:cNvPr>
          <p:cNvSpPr>
            <a:spLocks noGrp="1"/>
          </p:cNvSpPr>
          <p:nvPr>
            <p:ph type="title"/>
          </p:nvPr>
        </p:nvSpPr>
        <p:spPr/>
        <p:txBody>
          <a:bodyPr/>
          <a:lstStyle/>
          <a:p>
            <a:r>
              <a:rPr lang="en-US" dirty="0" err="1"/>
              <a:t>shell.php</a:t>
            </a:r>
            <a:endParaRPr lang="en-US" dirty="0"/>
          </a:p>
        </p:txBody>
      </p:sp>
      <p:sp>
        <p:nvSpPr>
          <p:cNvPr id="3" name="Content Placeholder 2">
            <a:extLst>
              <a:ext uri="{FF2B5EF4-FFF2-40B4-BE49-F238E27FC236}">
                <a16:creationId xmlns:a16="http://schemas.microsoft.com/office/drawing/2014/main" id="{75E836E8-03F4-48C7-97FF-1F04D7658FBF}"/>
              </a:ext>
            </a:extLst>
          </p:cNvPr>
          <p:cNvSpPr>
            <a:spLocks noGrp="1"/>
          </p:cNvSpPr>
          <p:nvPr>
            <p:ph idx="1"/>
          </p:nvPr>
        </p:nvSpPr>
        <p:spPr/>
        <p:txBody>
          <a:bodyPr>
            <a:normAutofit/>
          </a:bodyPr>
          <a:lstStyle/>
          <a:p>
            <a:pPr marL="0" lvl="0" indent="0">
              <a:lnSpc>
                <a:spcPct val="142857"/>
              </a:lnSpc>
              <a:spcBef>
                <a:spcPts val="0"/>
              </a:spcBef>
              <a:buNone/>
            </a:pPr>
            <a:r>
              <a:rPr lang="en-US" sz="1800" dirty="0">
                <a:solidFill>
                  <a:srgbClr val="000000"/>
                </a:solidFill>
                <a:highlight>
                  <a:srgbClr val="FFFFFF"/>
                </a:highlight>
                <a:latin typeface="Consolas"/>
                <a:ea typeface="Consolas"/>
                <a:cs typeface="Consolas"/>
                <a:sym typeface="Consolas"/>
              </a:rPr>
              <a:t> </a:t>
            </a:r>
            <a:r>
              <a:rPr lang="en-US" sz="1800" u="sng" dirty="0">
                <a:solidFill>
                  <a:srgbClr val="000000"/>
                </a:solidFill>
                <a:highlight>
                  <a:srgbClr val="FFFFFF"/>
                </a:highlight>
                <a:latin typeface="Consolas"/>
                <a:ea typeface="Consolas"/>
                <a:cs typeface="Consolas"/>
                <a:sym typeface="Consolas"/>
              </a:rPr>
              <a:t>246</a:t>
            </a:r>
            <a:r>
              <a:rPr lang="en-US" sz="1800" dirty="0">
                <a:solidFill>
                  <a:srgbClr val="000000"/>
                </a:solidFill>
                <a:highlight>
                  <a:srgbClr val="FFFFFF"/>
                </a:highlight>
                <a:latin typeface="Consolas"/>
                <a:ea typeface="Consolas"/>
                <a:cs typeface="Consolas"/>
                <a:sym typeface="Consolas"/>
              </a:rPr>
              <a:t> $p = </a:t>
            </a:r>
            <a:r>
              <a:rPr lang="en-US" sz="1800" kern="0" dirty="0" err="1">
                <a:solidFill>
                  <a:srgbClr val="000000"/>
                </a:solidFill>
                <a:highlight>
                  <a:srgbClr val="FFFF00"/>
                </a:highlight>
                <a:latin typeface="Consolas"/>
                <a:ea typeface="Consolas"/>
                <a:cs typeface="Consolas"/>
                <a:sym typeface="Consolas"/>
              </a:rPr>
              <a:t>proc_open</a:t>
            </a:r>
            <a:r>
              <a:rPr lang="en-US" sz="1800" dirty="0">
                <a:solidFill>
                  <a:srgbClr val="000000"/>
                </a:solidFill>
                <a:highlight>
                  <a:srgbClr val="FFFFFF"/>
                </a:highlight>
                <a:latin typeface="Consolas"/>
                <a:ea typeface="Consolas"/>
                <a:cs typeface="Consolas"/>
                <a:sym typeface="Consolas"/>
              </a:rPr>
              <a:t>($command,</a:t>
            </a:r>
          </a:p>
          <a:p>
            <a:pPr marL="0" lvl="0" indent="0">
              <a:lnSpc>
                <a:spcPct val="142857"/>
              </a:lnSpc>
              <a:spcBef>
                <a:spcPts val="0"/>
              </a:spcBef>
              <a:buNone/>
            </a:pPr>
            <a:r>
              <a:rPr lang="en-US" sz="1800" dirty="0">
                <a:solidFill>
                  <a:srgbClr val="000000"/>
                </a:solidFill>
                <a:highlight>
                  <a:srgbClr val="FFFFFF"/>
                </a:highlight>
                <a:latin typeface="Consolas"/>
                <a:ea typeface="Consolas"/>
                <a:cs typeface="Consolas"/>
                <a:sym typeface="Consolas"/>
              </a:rPr>
              <a:t> </a:t>
            </a:r>
            <a:r>
              <a:rPr lang="en-US" sz="1800" u="sng" dirty="0">
                <a:solidFill>
                  <a:srgbClr val="000000"/>
                </a:solidFill>
                <a:highlight>
                  <a:srgbClr val="FFFFFF"/>
                </a:highlight>
                <a:latin typeface="Consolas"/>
                <a:ea typeface="Consolas"/>
                <a:cs typeface="Consolas"/>
                <a:sym typeface="Consolas"/>
              </a:rPr>
              <a:t>247</a:t>
            </a:r>
            <a:r>
              <a:rPr lang="en-US" sz="1800" dirty="0">
                <a:solidFill>
                  <a:srgbClr val="000000"/>
                </a:solidFill>
                <a:highlight>
                  <a:srgbClr val="FFFFFF"/>
                </a:highlight>
                <a:latin typeface="Consolas"/>
                <a:ea typeface="Consolas"/>
                <a:cs typeface="Consolas"/>
                <a:sym typeface="Consolas"/>
              </a:rPr>
              <a:t> array(1 =&gt; array('pipe', 'w'),</a:t>
            </a:r>
          </a:p>
          <a:p>
            <a:pPr marL="0" lvl="0" indent="0">
              <a:lnSpc>
                <a:spcPct val="142857"/>
              </a:lnSpc>
              <a:spcBef>
                <a:spcPts val="0"/>
              </a:spcBef>
              <a:buNone/>
            </a:pPr>
            <a:r>
              <a:rPr lang="en-US" sz="1800" dirty="0">
                <a:solidFill>
                  <a:srgbClr val="000000"/>
                </a:solidFill>
                <a:highlight>
                  <a:srgbClr val="FFFFFF"/>
                </a:highlight>
                <a:latin typeface="Consolas"/>
                <a:ea typeface="Consolas"/>
                <a:cs typeface="Consolas"/>
                <a:sym typeface="Consolas"/>
              </a:rPr>
              <a:t> </a:t>
            </a:r>
            <a:r>
              <a:rPr lang="en-US" sz="1800" u="sng" dirty="0">
                <a:solidFill>
                  <a:srgbClr val="000000"/>
                </a:solidFill>
                <a:highlight>
                  <a:srgbClr val="FFFFFF"/>
                </a:highlight>
                <a:latin typeface="Consolas"/>
                <a:ea typeface="Consolas"/>
                <a:cs typeface="Consolas"/>
                <a:sym typeface="Consolas"/>
              </a:rPr>
              <a:t>248</a:t>
            </a:r>
            <a:r>
              <a:rPr lang="en-US" sz="1800" dirty="0">
                <a:solidFill>
                  <a:srgbClr val="000000"/>
                </a:solidFill>
                <a:highlight>
                  <a:srgbClr val="FFFFFF"/>
                </a:highlight>
                <a:latin typeface="Consolas"/>
                <a:ea typeface="Consolas"/>
                <a:cs typeface="Consolas"/>
                <a:sym typeface="Consolas"/>
              </a:rPr>
              <a:t> 2 =&gt; array('pipe', 'w')),</a:t>
            </a:r>
          </a:p>
          <a:p>
            <a:pPr marL="0" lvl="0" indent="0">
              <a:lnSpc>
                <a:spcPct val="142857"/>
              </a:lnSpc>
              <a:spcBef>
                <a:spcPts val="0"/>
              </a:spcBef>
              <a:buNone/>
            </a:pPr>
            <a:r>
              <a:rPr lang="en-US" sz="1800" dirty="0">
                <a:solidFill>
                  <a:srgbClr val="000000"/>
                </a:solidFill>
                <a:highlight>
                  <a:srgbClr val="FFFFFF"/>
                </a:highlight>
                <a:latin typeface="Consolas"/>
                <a:ea typeface="Consolas"/>
                <a:cs typeface="Consolas"/>
                <a:sym typeface="Consolas"/>
              </a:rPr>
              <a:t> </a:t>
            </a:r>
            <a:r>
              <a:rPr lang="en-US" sz="1800" u="sng" dirty="0">
                <a:solidFill>
                  <a:srgbClr val="000000"/>
                </a:solidFill>
                <a:highlight>
                  <a:srgbClr val="FFFFFF"/>
                </a:highlight>
                <a:latin typeface="Consolas"/>
                <a:ea typeface="Consolas"/>
                <a:cs typeface="Consolas"/>
                <a:sym typeface="Consolas"/>
              </a:rPr>
              <a:t>249</a:t>
            </a:r>
            <a:r>
              <a:rPr lang="en-US" sz="1800" dirty="0">
                <a:solidFill>
                  <a:srgbClr val="000000"/>
                </a:solidFill>
                <a:highlight>
                  <a:srgbClr val="FFFFFF"/>
                </a:highlight>
                <a:latin typeface="Consolas"/>
                <a:ea typeface="Consolas"/>
                <a:cs typeface="Consolas"/>
                <a:sym typeface="Consolas"/>
              </a:rPr>
              <a:t> $</a:t>
            </a:r>
            <a:r>
              <a:rPr lang="en-US" sz="1800" dirty="0" err="1">
                <a:solidFill>
                  <a:srgbClr val="000000"/>
                </a:solidFill>
                <a:highlight>
                  <a:srgbClr val="FFFFFF"/>
                </a:highlight>
                <a:latin typeface="Consolas"/>
                <a:ea typeface="Consolas"/>
                <a:cs typeface="Consolas"/>
                <a:sym typeface="Consolas"/>
              </a:rPr>
              <a:t>io</a:t>
            </a:r>
            <a:r>
              <a:rPr lang="en-US" sz="1800" dirty="0">
                <a:solidFill>
                  <a:srgbClr val="000000"/>
                </a:solidFill>
                <a:highlight>
                  <a:srgbClr val="FFFFFF"/>
                </a:highlight>
                <a:latin typeface="Consolas"/>
                <a:ea typeface="Consolas"/>
                <a:cs typeface="Consolas"/>
                <a:sym typeface="Consolas"/>
              </a:rPr>
              <a:t>);</a:t>
            </a:r>
          </a:p>
          <a:p>
            <a:pPr marL="0" lvl="0" indent="0">
              <a:lnSpc>
                <a:spcPct val="142857"/>
              </a:lnSpc>
              <a:spcBef>
                <a:spcPts val="0"/>
              </a:spcBef>
              <a:buNone/>
            </a:pPr>
            <a:endParaRPr lang="en-US" sz="1800" dirty="0">
              <a:solidFill>
                <a:srgbClr val="6A737D"/>
              </a:solidFill>
              <a:highlight>
                <a:srgbClr val="FFFFFF"/>
              </a:highlight>
              <a:latin typeface="Consolas"/>
              <a:ea typeface="Consolas"/>
              <a:cs typeface="Consolas"/>
              <a:sym typeface="Consolas"/>
            </a:endParaRPr>
          </a:p>
          <a:p>
            <a:pPr marL="0" lvl="0" indent="0">
              <a:spcBef>
                <a:spcPts val="600"/>
              </a:spcBef>
              <a:buNone/>
            </a:pPr>
            <a:endParaRPr lang="en-US" sz="1800" dirty="0">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1540378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103F-A501-41FD-98FD-4905E8EE70B3}"/>
              </a:ext>
            </a:extLst>
          </p:cNvPr>
          <p:cNvSpPr>
            <a:spLocks noGrp="1"/>
          </p:cNvSpPr>
          <p:nvPr>
            <p:ph type="title"/>
          </p:nvPr>
        </p:nvSpPr>
        <p:spPr/>
        <p:txBody>
          <a:bodyPr/>
          <a:lstStyle/>
          <a:p>
            <a:r>
              <a:rPr lang="en-US" dirty="0"/>
              <a:t>shell.aspx	</a:t>
            </a:r>
          </a:p>
        </p:txBody>
      </p:sp>
      <p:sp>
        <p:nvSpPr>
          <p:cNvPr id="3" name="Content Placeholder 2">
            <a:extLst>
              <a:ext uri="{FF2B5EF4-FFF2-40B4-BE49-F238E27FC236}">
                <a16:creationId xmlns:a16="http://schemas.microsoft.com/office/drawing/2014/main" id="{75E836E8-03F4-48C7-97FF-1F04D7658FBF}"/>
              </a:ext>
            </a:extLst>
          </p:cNvPr>
          <p:cNvSpPr>
            <a:spLocks noGrp="1"/>
          </p:cNvSpPr>
          <p:nvPr>
            <p:ph idx="1"/>
          </p:nvPr>
        </p:nvSpPr>
        <p:spPr/>
        <p:txBody>
          <a:bodyPr>
            <a:normAutofit/>
          </a:bodyPr>
          <a:lstStyle/>
          <a:p>
            <a:pPr marL="0" lvl="0" indent="0">
              <a:lnSpc>
                <a:spcPct val="142857"/>
              </a:lnSpc>
              <a:spcBef>
                <a:spcPts val="0"/>
              </a:spcBef>
              <a:buClr>
                <a:srgbClr val="D3EBD5"/>
              </a:buClr>
              <a:buSzPts val="2400"/>
              <a:buNone/>
            </a:pPr>
            <a:r>
              <a:rPr lang="en-US" sz="1800" u="sng" kern="0" dirty="0">
                <a:solidFill>
                  <a:srgbClr val="000000"/>
                </a:solidFill>
                <a:highlight>
                  <a:srgbClr val="FFFFFF"/>
                </a:highlight>
                <a:latin typeface="Consolas"/>
                <a:ea typeface="Consolas"/>
                <a:cs typeface="Consolas"/>
                <a:sym typeface="Consolas"/>
              </a:rPr>
              <a:t>80</a:t>
            </a:r>
            <a:r>
              <a:rPr lang="en-US" sz="1800" kern="0" dirty="0">
                <a:solidFill>
                  <a:srgbClr val="000000"/>
                </a:solidFill>
                <a:highlight>
                  <a:srgbClr val="FFFFFF"/>
                </a:highlight>
                <a:latin typeface="Consolas"/>
                <a:ea typeface="Consolas"/>
                <a:cs typeface="Consolas"/>
                <a:sym typeface="Consolas"/>
              </a:rPr>
              <a:t> // create the </a:t>
            </a:r>
            <a:r>
              <a:rPr lang="en-US" sz="1800" kern="0" dirty="0" err="1">
                <a:solidFill>
                  <a:srgbClr val="000000"/>
                </a:solidFill>
                <a:highlight>
                  <a:srgbClr val="FFFFFF"/>
                </a:highlight>
                <a:latin typeface="Consolas"/>
                <a:ea typeface="Consolas"/>
                <a:cs typeface="Consolas"/>
                <a:sym typeface="Consolas"/>
              </a:rPr>
              <a:t>ProcessStartInfo</a:t>
            </a:r>
            <a:r>
              <a:rPr lang="en-US" sz="1800" kern="0" dirty="0">
                <a:solidFill>
                  <a:srgbClr val="000000"/>
                </a:solidFill>
                <a:highlight>
                  <a:srgbClr val="FFFFFF"/>
                </a:highlight>
                <a:latin typeface="Consolas"/>
                <a:ea typeface="Consolas"/>
                <a:cs typeface="Consolas"/>
                <a:sym typeface="Consolas"/>
              </a:rPr>
              <a:t> using "</a:t>
            </a:r>
            <a:r>
              <a:rPr lang="en-US" sz="1800" kern="0" dirty="0" err="1">
                <a:solidFill>
                  <a:srgbClr val="000000"/>
                </a:solidFill>
                <a:highlight>
                  <a:srgbClr val="FFFF00"/>
                </a:highlight>
                <a:latin typeface="Consolas"/>
                <a:ea typeface="Consolas"/>
                <a:cs typeface="Consolas"/>
                <a:sym typeface="Consolas"/>
              </a:rPr>
              <a:t>cmd</a:t>
            </a:r>
            <a:r>
              <a:rPr lang="en-US" sz="1800" kern="0" dirty="0">
                <a:solidFill>
                  <a:srgbClr val="000000"/>
                </a:solidFill>
                <a:highlight>
                  <a:srgbClr val="FFFFFF"/>
                </a:highlight>
                <a:latin typeface="Consolas"/>
                <a:ea typeface="Consolas"/>
                <a:cs typeface="Consolas"/>
                <a:sym typeface="Consolas"/>
              </a:rPr>
              <a:t>" as the program to be run, and "/c " as the parameters.</a:t>
            </a:r>
          </a:p>
          <a:p>
            <a:pPr marL="0" lvl="0" indent="0">
              <a:lnSpc>
                <a:spcPct val="142857"/>
              </a:lnSpc>
              <a:spcBef>
                <a:spcPts val="0"/>
              </a:spcBef>
              <a:buClr>
                <a:srgbClr val="D3EBD5"/>
              </a:buClr>
              <a:buSzPts val="2400"/>
              <a:buNone/>
            </a:pPr>
            <a:r>
              <a:rPr lang="en-US" sz="1800" u="sng" kern="0" dirty="0">
                <a:solidFill>
                  <a:srgbClr val="000000"/>
                </a:solidFill>
                <a:highlight>
                  <a:srgbClr val="FFFFFF"/>
                </a:highlight>
                <a:latin typeface="Consolas"/>
                <a:ea typeface="Consolas"/>
                <a:cs typeface="Consolas"/>
                <a:sym typeface="Consolas"/>
              </a:rPr>
              <a:t>81</a:t>
            </a:r>
            <a:r>
              <a:rPr lang="en-US" sz="1800" kern="0" dirty="0">
                <a:solidFill>
                  <a:srgbClr val="000000"/>
                </a:solidFill>
                <a:highlight>
                  <a:srgbClr val="FFFFFF"/>
                </a:highlight>
                <a:latin typeface="Consolas"/>
                <a:ea typeface="Consolas"/>
                <a:cs typeface="Consolas"/>
                <a:sym typeface="Consolas"/>
              </a:rPr>
              <a:t> // "/c" tells </a:t>
            </a:r>
            <a:r>
              <a:rPr lang="en-US" sz="1800" kern="0" dirty="0" err="1">
                <a:solidFill>
                  <a:srgbClr val="000000"/>
                </a:solidFill>
                <a:highlight>
                  <a:srgbClr val="FFFFFF"/>
                </a:highlight>
                <a:latin typeface="Consolas"/>
                <a:ea typeface="Consolas"/>
                <a:cs typeface="Consolas"/>
                <a:sym typeface="Consolas"/>
              </a:rPr>
              <a:t>cmd</a:t>
            </a:r>
            <a:r>
              <a:rPr lang="en-US" sz="1800" kern="0" dirty="0">
                <a:solidFill>
                  <a:srgbClr val="000000"/>
                </a:solidFill>
                <a:highlight>
                  <a:srgbClr val="FFFFFF"/>
                </a:highlight>
                <a:latin typeface="Consolas"/>
                <a:ea typeface="Consolas"/>
                <a:cs typeface="Consolas"/>
                <a:sym typeface="Consolas"/>
              </a:rPr>
              <a:t> that we want it to execute the command that follows, and exit.</a:t>
            </a:r>
          </a:p>
          <a:p>
            <a:pPr marL="0" lvl="0" indent="0">
              <a:lnSpc>
                <a:spcPct val="142857"/>
              </a:lnSpc>
              <a:spcBef>
                <a:spcPts val="0"/>
              </a:spcBef>
              <a:buClr>
                <a:srgbClr val="D3EBD5"/>
              </a:buClr>
              <a:buSzPts val="2400"/>
              <a:buNone/>
            </a:pPr>
            <a:r>
              <a:rPr lang="en-US" sz="1800" u="sng" kern="0" dirty="0">
                <a:solidFill>
                  <a:srgbClr val="000000"/>
                </a:solidFill>
                <a:highlight>
                  <a:srgbClr val="FFFFFF"/>
                </a:highlight>
                <a:latin typeface="Consolas"/>
                <a:ea typeface="Consolas"/>
                <a:cs typeface="Consolas"/>
                <a:sym typeface="Consolas"/>
              </a:rPr>
              <a:t>82</a:t>
            </a:r>
            <a:r>
              <a:rPr lang="en-US" sz="1800" kern="0" dirty="0">
                <a:solidFill>
                  <a:srgbClr val="000000"/>
                </a:solidFill>
                <a:highlight>
                  <a:srgbClr val="FFFFFF"/>
                </a:highlight>
                <a:latin typeface="Consolas"/>
                <a:ea typeface="Consolas"/>
                <a:cs typeface="Consolas"/>
                <a:sym typeface="Consolas"/>
              </a:rPr>
              <a:t> </a:t>
            </a:r>
            <a:r>
              <a:rPr lang="en-US" sz="1800" kern="0" dirty="0" err="1">
                <a:solidFill>
                  <a:srgbClr val="000000"/>
                </a:solidFill>
                <a:highlight>
                  <a:srgbClr val="FFFF00"/>
                </a:highlight>
                <a:latin typeface="Consolas"/>
                <a:ea typeface="Consolas"/>
                <a:cs typeface="Consolas"/>
                <a:sym typeface="Consolas"/>
              </a:rPr>
              <a:t>System.Diagnostics.ProcessStartInfo</a:t>
            </a:r>
            <a:r>
              <a:rPr lang="en-US" sz="1800" kern="0" dirty="0">
                <a:solidFill>
                  <a:srgbClr val="000000"/>
                </a:solidFill>
                <a:highlight>
                  <a:srgbClr val="FFFFFF"/>
                </a:highlight>
                <a:latin typeface="Consolas"/>
                <a:ea typeface="Consolas"/>
                <a:cs typeface="Consolas"/>
                <a:sym typeface="Consolas"/>
              </a:rPr>
              <a:t> </a:t>
            </a:r>
            <a:r>
              <a:rPr lang="en-US" sz="1800" kern="0" dirty="0" err="1">
                <a:solidFill>
                  <a:srgbClr val="000000"/>
                </a:solidFill>
                <a:highlight>
                  <a:srgbClr val="FFFFFF"/>
                </a:highlight>
                <a:latin typeface="Consolas"/>
                <a:ea typeface="Consolas"/>
                <a:cs typeface="Consolas"/>
                <a:sym typeface="Consolas"/>
              </a:rPr>
              <a:t>procStartInfo</a:t>
            </a:r>
            <a:r>
              <a:rPr lang="en-US" sz="1800" kern="0" dirty="0">
                <a:solidFill>
                  <a:srgbClr val="000000"/>
                </a:solidFill>
                <a:highlight>
                  <a:srgbClr val="FFFFFF"/>
                </a:highlight>
                <a:latin typeface="Consolas"/>
                <a:ea typeface="Consolas"/>
                <a:cs typeface="Consolas"/>
                <a:sym typeface="Consolas"/>
              </a:rPr>
              <a:t> = new </a:t>
            </a:r>
            <a:r>
              <a:rPr lang="en-US" sz="1800" kern="0" dirty="0" err="1">
                <a:solidFill>
                  <a:srgbClr val="000000"/>
                </a:solidFill>
                <a:highlight>
                  <a:srgbClr val="FFFFFF"/>
                </a:highlight>
                <a:latin typeface="Consolas"/>
                <a:ea typeface="Consolas"/>
                <a:cs typeface="Consolas"/>
                <a:sym typeface="Consolas"/>
              </a:rPr>
              <a:t>System.Diagnostics.ProcessStartInfo</a:t>
            </a:r>
            <a:r>
              <a:rPr lang="en-US" sz="1800" kern="0" dirty="0">
                <a:solidFill>
                  <a:srgbClr val="000000"/>
                </a:solidFill>
                <a:highlight>
                  <a:srgbClr val="FFFFFF"/>
                </a:highlight>
                <a:latin typeface="Consolas"/>
                <a:ea typeface="Consolas"/>
                <a:cs typeface="Consolas"/>
                <a:sym typeface="Consolas"/>
              </a:rPr>
              <a:t>("</a:t>
            </a:r>
            <a:r>
              <a:rPr lang="en-US" sz="1800" kern="0" dirty="0" err="1">
                <a:solidFill>
                  <a:srgbClr val="000000"/>
                </a:solidFill>
                <a:highlight>
                  <a:srgbClr val="FFFFFF"/>
                </a:highlight>
                <a:latin typeface="Consolas"/>
                <a:ea typeface="Consolas"/>
                <a:cs typeface="Consolas"/>
                <a:sym typeface="Consolas"/>
              </a:rPr>
              <a:t>cmd</a:t>
            </a:r>
            <a:r>
              <a:rPr lang="en-US" sz="1800" kern="0" dirty="0">
                <a:solidFill>
                  <a:srgbClr val="000000"/>
                </a:solidFill>
                <a:highlight>
                  <a:srgbClr val="FFFFFF"/>
                </a:highlight>
                <a:latin typeface="Consolas"/>
                <a:ea typeface="Consolas"/>
                <a:cs typeface="Consolas"/>
                <a:sym typeface="Consolas"/>
              </a:rPr>
              <a:t>", "/c " + </a:t>
            </a:r>
            <a:r>
              <a:rPr lang="en-US" sz="1800" kern="0" dirty="0" err="1">
                <a:solidFill>
                  <a:srgbClr val="000000"/>
                </a:solidFill>
                <a:highlight>
                  <a:srgbClr val="FFFFFF"/>
                </a:highlight>
                <a:latin typeface="Consolas"/>
                <a:ea typeface="Consolas"/>
                <a:cs typeface="Consolas"/>
                <a:sym typeface="Consolas"/>
              </a:rPr>
              <a:t>Request.Form</a:t>
            </a:r>
            <a:r>
              <a:rPr lang="en-US" sz="1800" kern="0" dirty="0">
                <a:solidFill>
                  <a:srgbClr val="000000"/>
                </a:solidFill>
                <a:highlight>
                  <a:srgbClr val="FFFFFF"/>
                </a:highlight>
                <a:latin typeface="Consolas"/>
                <a:ea typeface="Consolas"/>
                <a:cs typeface="Consolas"/>
                <a:sym typeface="Consolas"/>
              </a:rPr>
              <a:t>["c"]);</a:t>
            </a:r>
            <a:endParaRPr lang="en-US" sz="1800" kern="0" dirty="0">
              <a:solidFill>
                <a:srgbClr val="000000"/>
              </a:solidFill>
              <a:latin typeface="Consolas"/>
              <a:ea typeface="Consolas"/>
              <a:cs typeface="Consolas"/>
              <a:sym typeface="Consolas"/>
            </a:endParaRPr>
          </a:p>
          <a:p>
            <a:pPr marL="0" lvl="0" indent="0">
              <a:spcBef>
                <a:spcPts val="600"/>
              </a:spcBef>
              <a:buNone/>
            </a:pPr>
            <a:endParaRPr lang="en-US" sz="1800" dirty="0">
              <a:highlight>
                <a:srgbClr val="FFFFFF"/>
              </a:highlight>
              <a:latin typeface="Consolas"/>
              <a:ea typeface="Consolas"/>
              <a:cs typeface="Consolas"/>
              <a:sym typeface="Consolas"/>
            </a:endParaRPr>
          </a:p>
        </p:txBody>
      </p:sp>
    </p:spTree>
    <p:extLst>
      <p:ext uri="{BB962C8B-B14F-4D97-AF65-F5344CB8AC3E}">
        <p14:creationId xmlns:p14="http://schemas.microsoft.com/office/powerpoint/2010/main" val="613661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103F-A501-41FD-98FD-4905E8EE70B3}"/>
              </a:ext>
            </a:extLst>
          </p:cNvPr>
          <p:cNvSpPr>
            <a:spLocks noGrp="1"/>
          </p:cNvSpPr>
          <p:nvPr>
            <p:ph type="title"/>
          </p:nvPr>
        </p:nvSpPr>
        <p:spPr/>
        <p:txBody>
          <a:bodyPr/>
          <a:lstStyle/>
          <a:p>
            <a:r>
              <a:rPr lang="en-US" dirty="0"/>
              <a:t>Look For Encrypted Or Encoded Content	</a:t>
            </a:r>
          </a:p>
        </p:txBody>
      </p:sp>
      <p:sp>
        <p:nvSpPr>
          <p:cNvPr id="3" name="Content Placeholder 2">
            <a:extLst>
              <a:ext uri="{FF2B5EF4-FFF2-40B4-BE49-F238E27FC236}">
                <a16:creationId xmlns:a16="http://schemas.microsoft.com/office/drawing/2014/main" id="{75E836E8-03F4-48C7-97FF-1F04D7658FBF}"/>
              </a:ext>
            </a:extLst>
          </p:cNvPr>
          <p:cNvSpPr>
            <a:spLocks noGrp="1"/>
          </p:cNvSpPr>
          <p:nvPr>
            <p:ph idx="1"/>
          </p:nvPr>
        </p:nvSpPr>
        <p:spPr/>
        <p:txBody>
          <a:bodyPr>
            <a:normAutofit/>
          </a:bodyPr>
          <a:lstStyle/>
          <a:p>
            <a:pPr marL="0" lvl="0" indent="0">
              <a:spcBef>
                <a:spcPts val="600"/>
              </a:spcBef>
              <a:buNone/>
            </a:pPr>
            <a:r>
              <a:rPr lang="en-US" sz="3200" dirty="0">
                <a:solidFill>
                  <a:srgbClr val="001C43"/>
                </a:solidFill>
              </a:rPr>
              <a:t>Attackers often encode or encrypt the majority of the code to hide it from text string searches.</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Look for unusual amounts of Base64 and other encodings in executable files.</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Look for executable files with high amounts of entropy. </a:t>
            </a:r>
          </a:p>
        </p:txBody>
      </p:sp>
    </p:spTree>
    <p:extLst>
      <p:ext uri="{BB962C8B-B14F-4D97-AF65-F5344CB8AC3E}">
        <p14:creationId xmlns:p14="http://schemas.microsoft.com/office/powerpoint/2010/main" val="4283167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96C9-0555-48B5-9C8C-0D9FB463B518}"/>
              </a:ext>
            </a:extLst>
          </p:cNvPr>
          <p:cNvSpPr>
            <a:spLocks noGrp="1"/>
          </p:cNvSpPr>
          <p:nvPr>
            <p:ph type="title"/>
          </p:nvPr>
        </p:nvSpPr>
        <p:spPr/>
        <p:txBody>
          <a:bodyPr/>
          <a:lstStyle/>
          <a:p>
            <a:r>
              <a:rPr lang="en" dirty="0"/>
              <a:t>Base64 </a:t>
            </a:r>
            <a:r>
              <a:rPr lang="en-US" dirty="0"/>
              <a:t>E</a:t>
            </a:r>
            <a:r>
              <a:rPr lang="en" dirty="0"/>
              <a:t>xample</a:t>
            </a:r>
            <a:endParaRPr lang="en-US" dirty="0"/>
          </a:p>
        </p:txBody>
      </p:sp>
      <p:sp>
        <p:nvSpPr>
          <p:cNvPr id="4" name="Content Placeholder 3">
            <a:extLst>
              <a:ext uri="{FF2B5EF4-FFF2-40B4-BE49-F238E27FC236}">
                <a16:creationId xmlns:a16="http://schemas.microsoft.com/office/drawing/2014/main" id="{FC5B2A6A-CEBB-47E5-9822-36C012807CCB}"/>
              </a:ext>
            </a:extLst>
          </p:cNvPr>
          <p:cNvSpPr>
            <a:spLocks noGrp="1"/>
          </p:cNvSpPr>
          <p:nvPr>
            <p:ph sz="half" idx="1"/>
          </p:nvPr>
        </p:nvSpPr>
        <p:spPr/>
        <p:txBody>
          <a:bodyPr>
            <a:normAutofit/>
          </a:bodyPr>
          <a:lstStyle/>
          <a:p>
            <a:pPr marL="0" lvl="0" indent="0">
              <a:lnSpc>
                <a:spcPct val="142857"/>
              </a:lnSpc>
              <a:spcBef>
                <a:spcPts val="0"/>
              </a:spcBef>
              <a:buClr>
                <a:srgbClr val="D3EBD5"/>
              </a:buClr>
              <a:buSzPts val="1800"/>
              <a:buNone/>
            </a:pPr>
            <a:r>
              <a:rPr lang="en-US" sz="1800" kern="0" dirty="0">
                <a:solidFill>
                  <a:srgbClr val="24292E"/>
                </a:solidFill>
                <a:highlight>
                  <a:srgbClr val="FFFFFF"/>
                </a:highlight>
                <a:latin typeface="Consolas"/>
                <a:ea typeface="Consolas"/>
                <a:cs typeface="Consolas"/>
                <a:sym typeface="Consolas"/>
              </a:rPr>
              <a:t>$p </a:t>
            </a:r>
            <a:r>
              <a:rPr lang="en-US" sz="1800" kern="0" dirty="0">
                <a:solidFill>
                  <a:srgbClr val="D73A49"/>
                </a:solidFill>
                <a:highlight>
                  <a:srgbClr val="FFFFFF"/>
                </a:highlight>
                <a:latin typeface="Consolas"/>
                <a:ea typeface="Consolas"/>
                <a:cs typeface="Consolas"/>
                <a:sym typeface="Consolas"/>
              </a:rPr>
              <a:t>=</a:t>
            </a:r>
            <a:r>
              <a:rPr lang="en-US" sz="1800" kern="0" dirty="0">
                <a:solidFill>
                  <a:srgbClr val="24292E"/>
                </a:solidFill>
                <a:highlight>
                  <a:srgbClr val="FFFFFF"/>
                </a:highlight>
                <a:latin typeface="Consolas"/>
                <a:ea typeface="Consolas"/>
                <a:cs typeface="Consolas"/>
                <a:sym typeface="Consolas"/>
              </a:rPr>
              <a:t> </a:t>
            </a:r>
            <a:r>
              <a:rPr lang="en-US" sz="1800" kern="0" dirty="0" err="1">
                <a:solidFill>
                  <a:srgbClr val="005CC5"/>
                </a:solidFill>
                <a:highlight>
                  <a:srgbClr val="FFFFFF"/>
                </a:highlight>
                <a:latin typeface="Consolas"/>
                <a:ea typeface="Consolas"/>
                <a:cs typeface="Consolas"/>
                <a:sym typeface="Consolas"/>
              </a:rPr>
              <a:t>proc_open</a:t>
            </a:r>
            <a:r>
              <a:rPr lang="en-US" sz="1800" kern="0" dirty="0">
                <a:solidFill>
                  <a:srgbClr val="24292E"/>
                </a:solidFill>
                <a:highlight>
                  <a:srgbClr val="FFFFFF"/>
                </a:highlight>
                <a:latin typeface="Consolas"/>
                <a:ea typeface="Consolas"/>
                <a:cs typeface="Consolas"/>
                <a:sym typeface="Consolas"/>
              </a:rPr>
              <a:t>($command,</a:t>
            </a:r>
          </a:p>
          <a:p>
            <a:pPr marL="0" lvl="0" indent="0">
              <a:lnSpc>
                <a:spcPct val="142857"/>
              </a:lnSpc>
              <a:spcBef>
                <a:spcPts val="0"/>
              </a:spcBef>
              <a:buClr>
                <a:srgbClr val="D3EBD5"/>
              </a:buClr>
              <a:buSzPts val="1800"/>
              <a:buNone/>
            </a:pPr>
            <a:r>
              <a:rPr lang="en-US" sz="1800" kern="0" dirty="0">
                <a:solidFill>
                  <a:srgbClr val="24292E"/>
                </a:solidFill>
                <a:highlight>
                  <a:srgbClr val="FFFFFF"/>
                </a:highlight>
                <a:latin typeface="Consolas"/>
                <a:ea typeface="Consolas"/>
                <a:cs typeface="Consolas"/>
                <a:sym typeface="Consolas"/>
              </a:rPr>
              <a:t>                          </a:t>
            </a:r>
            <a:r>
              <a:rPr lang="en-US" sz="1800" kern="0" dirty="0">
                <a:solidFill>
                  <a:srgbClr val="005CC5"/>
                </a:solidFill>
                <a:highlight>
                  <a:srgbClr val="FFFFFF"/>
                </a:highlight>
                <a:latin typeface="Consolas"/>
                <a:ea typeface="Consolas"/>
                <a:cs typeface="Consolas"/>
                <a:sym typeface="Consolas"/>
              </a:rPr>
              <a:t>array</a:t>
            </a:r>
            <a:r>
              <a:rPr lang="en-US" sz="1800" kern="0" dirty="0">
                <a:solidFill>
                  <a:srgbClr val="24292E"/>
                </a:solidFill>
                <a:highlight>
                  <a:srgbClr val="FFFFFF"/>
                </a:highlight>
                <a:latin typeface="Consolas"/>
                <a:ea typeface="Consolas"/>
                <a:cs typeface="Consolas"/>
                <a:sym typeface="Consolas"/>
              </a:rPr>
              <a:t>(</a:t>
            </a:r>
            <a:r>
              <a:rPr lang="en-US" sz="1800" kern="0" dirty="0">
                <a:solidFill>
                  <a:srgbClr val="005CC5"/>
                </a:solidFill>
                <a:highlight>
                  <a:srgbClr val="FFFFFF"/>
                </a:highlight>
                <a:latin typeface="Consolas"/>
                <a:ea typeface="Consolas"/>
                <a:cs typeface="Consolas"/>
                <a:sym typeface="Consolas"/>
              </a:rPr>
              <a:t>1</a:t>
            </a:r>
            <a:r>
              <a:rPr lang="en-US" sz="1800" kern="0" dirty="0">
                <a:solidFill>
                  <a:srgbClr val="24292E"/>
                </a:solidFill>
                <a:highlight>
                  <a:srgbClr val="FFFFFF"/>
                </a:highlight>
                <a:latin typeface="Consolas"/>
                <a:ea typeface="Consolas"/>
                <a:cs typeface="Consolas"/>
                <a:sym typeface="Consolas"/>
              </a:rPr>
              <a:t> </a:t>
            </a:r>
            <a:r>
              <a:rPr lang="en-US" sz="1800" kern="0" dirty="0">
                <a:solidFill>
                  <a:srgbClr val="D73A49"/>
                </a:solidFill>
                <a:highlight>
                  <a:srgbClr val="FFFFFF"/>
                </a:highlight>
                <a:latin typeface="Consolas"/>
                <a:ea typeface="Consolas"/>
                <a:cs typeface="Consolas"/>
                <a:sym typeface="Consolas"/>
              </a:rPr>
              <a:t>=&gt;</a:t>
            </a:r>
            <a:r>
              <a:rPr lang="en-US" sz="1800" kern="0" dirty="0">
                <a:solidFill>
                  <a:srgbClr val="24292E"/>
                </a:solidFill>
                <a:highlight>
                  <a:srgbClr val="FFFFFF"/>
                </a:highlight>
                <a:latin typeface="Consolas"/>
                <a:ea typeface="Consolas"/>
                <a:cs typeface="Consolas"/>
                <a:sym typeface="Consolas"/>
              </a:rPr>
              <a:t> </a:t>
            </a:r>
            <a:r>
              <a:rPr lang="en-US" sz="1800" kern="0" dirty="0">
                <a:solidFill>
                  <a:srgbClr val="005CC5"/>
                </a:solidFill>
                <a:highlight>
                  <a:srgbClr val="FFFFFF"/>
                </a:highlight>
                <a:latin typeface="Consolas"/>
                <a:ea typeface="Consolas"/>
                <a:cs typeface="Consolas"/>
                <a:sym typeface="Consolas"/>
              </a:rPr>
              <a:t>array</a:t>
            </a:r>
            <a:r>
              <a:rPr lang="en-US" sz="1800" kern="0" dirty="0">
                <a:solidFill>
                  <a:srgbClr val="24292E"/>
                </a:solidFill>
                <a:highlight>
                  <a:srgbClr val="FFFFFF"/>
                </a:highlight>
                <a:latin typeface="Consolas"/>
                <a:ea typeface="Consolas"/>
                <a:cs typeface="Consolas"/>
                <a:sym typeface="Consolas"/>
              </a:rPr>
              <a:t>(</a:t>
            </a:r>
            <a:r>
              <a:rPr lang="en-US" sz="1800" kern="0" dirty="0">
                <a:solidFill>
                  <a:srgbClr val="032F62"/>
                </a:solidFill>
                <a:highlight>
                  <a:srgbClr val="FFFFFF"/>
                </a:highlight>
                <a:latin typeface="Consolas"/>
                <a:ea typeface="Consolas"/>
                <a:cs typeface="Consolas"/>
                <a:sym typeface="Consolas"/>
              </a:rPr>
              <a:t>'pipe'</a:t>
            </a:r>
            <a:r>
              <a:rPr lang="en-US" sz="1800" kern="0" dirty="0">
                <a:solidFill>
                  <a:srgbClr val="24292E"/>
                </a:solidFill>
                <a:highlight>
                  <a:srgbClr val="FFFFFF"/>
                </a:highlight>
                <a:latin typeface="Consolas"/>
                <a:ea typeface="Consolas"/>
                <a:cs typeface="Consolas"/>
                <a:sym typeface="Consolas"/>
              </a:rPr>
              <a:t>, </a:t>
            </a:r>
            <a:r>
              <a:rPr lang="en-US" sz="1800" kern="0" dirty="0">
                <a:solidFill>
                  <a:srgbClr val="032F62"/>
                </a:solidFill>
                <a:highlight>
                  <a:srgbClr val="FFFFFF"/>
                </a:highlight>
                <a:latin typeface="Consolas"/>
                <a:ea typeface="Consolas"/>
                <a:cs typeface="Consolas"/>
                <a:sym typeface="Consolas"/>
              </a:rPr>
              <a:t>'w'</a:t>
            </a:r>
            <a:r>
              <a:rPr lang="en-US" sz="1800" kern="0" dirty="0">
                <a:solidFill>
                  <a:srgbClr val="24292E"/>
                </a:solidFill>
                <a:highlight>
                  <a:srgbClr val="FFFFFF"/>
                </a:highlight>
                <a:latin typeface="Consolas"/>
                <a:ea typeface="Consolas"/>
                <a:cs typeface="Consolas"/>
                <a:sym typeface="Consolas"/>
              </a:rPr>
              <a:t>),</a:t>
            </a:r>
          </a:p>
          <a:p>
            <a:pPr marL="0" lvl="0" indent="0">
              <a:lnSpc>
                <a:spcPct val="142857"/>
              </a:lnSpc>
              <a:spcBef>
                <a:spcPts val="0"/>
              </a:spcBef>
              <a:buClr>
                <a:srgbClr val="D3EBD5"/>
              </a:buClr>
              <a:buSzPts val="1800"/>
              <a:buNone/>
            </a:pPr>
            <a:r>
              <a:rPr lang="en-US" sz="1800" kern="0" dirty="0">
                <a:solidFill>
                  <a:srgbClr val="24292E"/>
                </a:solidFill>
                <a:highlight>
                  <a:srgbClr val="FFFFFF"/>
                </a:highlight>
                <a:latin typeface="Consolas"/>
                <a:ea typeface="Consolas"/>
                <a:cs typeface="Consolas"/>
                <a:sym typeface="Consolas"/>
              </a:rPr>
              <a:t>                                </a:t>
            </a:r>
            <a:r>
              <a:rPr lang="en-US" sz="1800" kern="0" dirty="0">
                <a:solidFill>
                  <a:srgbClr val="005CC5"/>
                </a:solidFill>
                <a:highlight>
                  <a:srgbClr val="FFFFFF"/>
                </a:highlight>
                <a:latin typeface="Consolas"/>
                <a:ea typeface="Consolas"/>
                <a:cs typeface="Consolas"/>
                <a:sym typeface="Consolas"/>
              </a:rPr>
              <a:t>2</a:t>
            </a:r>
            <a:r>
              <a:rPr lang="en-US" sz="1800" kern="0" dirty="0">
                <a:solidFill>
                  <a:srgbClr val="24292E"/>
                </a:solidFill>
                <a:highlight>
                  <a:srgbClr val="FFFFFF"/>
                </a:highlight>
                <a:latin typeface="Consolas"/>
                <a:ea typeface="Consolas"/>
                <a:cs typeface="Consolas"/>
                <a:sym typeface="Consolas"/>
              </a:rPr>
              <a:t> </a:t>
            </a:r>
            <a:r>
              <a:rPr lang="en-US" sz="1800" kern="0" dirty="0">
                <a:solidFill>
                  <a:srgbClr val="D73A49"/>
                </a:solidFill>
                <a:highlight>
                  <a:srgbClr val="FFFFFF"/>
                </a:highlight>
                <a:latin typeface="Consolas"/>
                <a:ea typeface="Consolas"/>
                <a:cs typeface="Consolas"/>
                <a:sym typeface="Consolas"/>
              </a:rPr>
              <a:t>=&gt;</a:t>
            </a:r>
            <a:r>
              <a:rPr lang="en-US" sz="1800" kern="0" dirty="0">
                <a:solidFill>
                  <a:srgbClr val="24292E"/>
                </a:solidFill>
                <a:highlight>
                  <a:srgbClr val="FFFFFF"/>
                </a:highlight>
                <a:latin typeface="Consolas"/>
                <a:ea typeface="Consolas"/>
                <a:cs typeface="Consolas"/>
                <a:sym typeface="Consolas"/>
              </a:rPr>
              <a:t> </a:t>
            </a:r>
            <a:r>
              <a:rPr lang="en-US" sz="1800" kern="0" dirty="0">
                <a:solidFill>
                  <a:srgbClr val="005CC5"/>
                </a:solidFill>
                <a:highlight>
                  <a:srgbClr val="FFFFFF"/>
                </a:highlight>
                <a:latin typeface="Consolas"/>
                <a:ea typeface="Consolas"/>
                <a:cs typeface="Consolas"/>
                <a:sym typeface="Consolas"/>
              </a:rPr>
              <a:t>array</a:t>
            </a:r>
            <a:r>
              <a:rPr lang="en-US" sz="1800" kern="0" dirty="0">
                <a:solidFill>
                  <a:srgbClr val="24292E"/>
                </a:solidFill>
                <a:highlight>
                  <a:srgbClr val="FFFFFF"/>
                </a:highlight>
                <a:latin typeface="Consolas"/>
                <a:ea typeface="Consolas"/>
                <a:cs typeface="Consolas"/>
                <a:sym typeface="Consolas"/>
              </a:rPr>
              <a:t>(</a:t>
            </a:r>
            <a:r>
              <a:rPr lang="en-US" sz="1800" kern="0" dirty="0">
                <a:solidFill>
                  <a:srgbClr val="032F62"/>
                </a:solidFill>
                <a:highlight>
                  <a:srgbClr val="FFFFFF"/>
                </a:highlight>
                <a:latin typeface="Consolas"/>
                <a:ea typeface="Consolas"/>
                <a:cs typeface="Consolas"/>
                <a:sym typeface="Consolas"/>
              </a:rPr>
              <a:t>'pipe'</a:t>
            </a:r>
            <a:r>
              <a:rPr lang="en-US" sz="1800" kern="0" dirty="0">
                <a:solidFill>
                  <a:srgbClr val="24292E"/>
                </a:solidFill>
                <a:highlight>
                  <a:srgbClr val="FFFFFF"/>
                </a:highlight>
                <a:latin typeface="Consolas"/>
                <a:ea typeface="Consolas"/>
                <a:cs typeface="Consolas"/>
                <a:sym typeface="Consolas"/>
              </a:rPr>
              <a:t>, </a:t>
            </a:r>
            <a:r>
              <a:rPr lang="en-US" sz="1800" kern="0" dirty="0">
                <a:solidFill>
                  <a:srgbClr val="032F62"/>
                </a:solidFill>
                <a:highlight>
                  <a:srgbClr val="FFFFFF"/>
                </a:highlight>
                <a:latin typeface="Consolas"/>
                <a:ea typeface="Consolas"/>
                <a:cs typeface="Consolas"/>
                <a:sym typeface="Consolas"/>
              </a:rPr>
              <a:t>'w'</a:t>
            </a:r>
            <a:r>
              <a:rPr lang="en-US" sz="1800" kern="0" dirty="0">
                <a:solidFill>
                  <a:srgbClr val="24292E"/>
                </a:solidFill>
                <a:highlight>
                  <a:srgbClr val="FFFFFF"/>
                </a:highlight>
                <a:latin typeface="Consolas"/>
                <a:ea typeface="Consolas"/>
                <a:cs typeface="Consolas"/>
                <a:sym typeface="Consolas"/>
              </a:rPr>
              <a:t>)),</a:t>
            </a:r>
          </a:p>
          <a:p>
            <a:pPr marL="0" lvl="0" indent="0">
              <a:lnSpc>
                <a:spcPct val="142857"/>
              </a:lnSpc>
              <a:spcBef>
                <a:spcPts val="0"/>
              </a:spcBef>
              <a:buClr>
                <a:srgbClr val="D3EBD5"/>
              </a:buClr>
              <a:buSzPts val="1800"/>
              <a:buNone/>
            </a:pPr>
            <a:r>
              <a:rPr lang="en-US" sz="1800" kern="0" dirty="0">
                <a:solidFill>
                  <a:srgbClr val="24292E"/>
                </a:solidFill>
                <a:highlight>
                  <a:srgbClr val="FFFFFF"/>
                </a:highlight>
                <a:latin typeface="Consolas"/>
                <a:ea typeface="Consolas"/>
                <a:cs typeface="Consolas"/>
                <a:sym typeface="Consolas"/>
              </a:rPr>
              <a:t>                          $</a:t>
            </a:r>
            <a:r>
              <a:rPr lang="en-US" sz="1800" kern="0" dirty="0" err="1">
                <a:solidFill>
                  <a:srgbClr val="24292E"/>
                </a:solidFill>
                <a:highlight>
                  <a:srgbClr val="FFFFFF"/>
                </a:highlight>
                <a:latin typeface="Consolas"/>
                <a:ea typeface="Consolas"/>
                <a:cs typeface="Consolas"/>
                <a:sym typeface="Consolas"/>
              </a:rPr>
              <a:t>io</a:t>
            </a:r>
            <a:r>
              <a:rPr lang="en-US" sz="1800" kern="0" dirty="0">
                <a:solidFill>
                  <a:srgbClr val="24292E"/>
                </a:solidFill>
                <a:highlight>
                  <a:srgbClr val="FFFFFF"/>
                </a:highlight>
                <a:latin typeface="Consolas"/>
                <a:ea typeface="Consolas"/>
                <a:cs typeface="Consolas"/>
                <a:sym typeface="Consolas"/>
              </a:rPr>
              <a:t>);</a:t>
            </a:r>
          </a:p>
          <a:p>
            <a:pPr marL="0" lvl="0" indent="0">
              <a:lnSpc>
                <a:spcPct val="100000"/>
              </a:lnSpc>
              <a:spcBef>
                <a:spcPts val="600"/>
              </a:spcBef>
              <a:buClr>
                <a:srgbClr val="D3EBD5"/>
              </a:buClr>
              <a:buSzPts val="1800"/>
              <a:buNone/>
            </a:pPr>
            <a:endParaRPr lang="en-US" sz="1800" kern="0" dirty="0">
              <a:solidFill>
                <a:srgbClr val="003B55"/>
              </a:solidFill>
              <a:latin typeface="Consolas"/>
              <a:ea typeface="Consolas"/>
              <a:cs typeface="Consolas"/>
              <a:sym typeface="Consolas"/>
            </a:endParaRPr>
          </a:p>
          <a:p>
            <a:endParaRPr lang="en-US" sz="4000" dirty="0"/>
          </a:p>
        </p:txBody>
      </p:sp>
      <p:sp>
        <p:nvSpPr>
          <p:cNvPr id="5" name="Content Placeholder 4">
            <a:extLst>
              <a:ext uri="{FF2B5EF4-FFF2-40B4-BE49-F238E27FC236}">
                <a16:creationId xmlns:a16="http://schemas.microsoft.com/office/drawing/2014/main" id="{97A09ADC-A47C-4C68-A411-B4181ACA4A23}"/>
              </a:ext>
            </a:extLst>
          </p:cNvPr>
          <p:cNvSpPr>
            <a:spLocks noGrp="1"/>
          </p:cNvSpPr>
          <p:nvPr>
            <p:ph sz="half" idx="2"/>
          </p:nvPr>
        </p:nvSpPr>
        <p:spPr/>
        <p:txBody>
          <a:bodyPr>
            <a:normAutofit/>
          </a:bodyPr>
          <a:lstStyle/>
          <a:p>
            <a:pPr marL="0" lvl="0" indent="0">
              <a:lnSpc>
                <a:spcPct val="100000"/>
              </a:lnSpc>
              <a:spcBef>
                <a:spcPts val="600"/>
              </a:spcBef>
              <a:buClr>
                <a:srgbClr val="D3EBD5"/>
              </a:buClr>
              <a:buSzPts val="1800"/>
              <a:buNone/>
            </a:pPr>
            <a:r>
              <a:rPr lang="en-US" sz="2400" kern="0" dirty="0">
                <a:solidFill>
                  <a:srgbClr val="003B55"/>
                </a:solidFill>
                <a:latin typeface="Consolas"/>
                <a:ea typeface="Consolas"/>
                <a:cs typeface="Consolas"/>
                <a:sym typeface="Consolas"/>
              </a:rPr>
              <a:t>JHAgPSBwcm9jX29wZW4oJGNvbW1hbmQsCiAgICAgICAgICAgICAgICAgICAgICAgICAgIGFycmF5KDEgPT4gYXJyYXkoJ3BpcGUnLCAndycpLAogICAgICAgICAgICAgICAgICAgICAgICAgICAgICAgICAyID0+IGFycmF5KCdwaXBlJywgJ3cnKSksCiAgICAgICAgICAgICAgICAgICAgICAgICAgICRpbyk7</a:t>
            </a:r>
          </a:p>
          <a:p>
            <a:endParaRPr lang="en-US" sz="3600" dirty="0"/>
          </a:p>
        </p:txBody>
      </p:sp>
    </p:spTree>
    <p:extLst>
      <p:ext uri="{BB962C8B-B14F-4D97-AF65-F5344CB8AC3E}">
        <p14:creationId xmlns:p14="http://schemas.microsoft.com/office/powerpoint/2010/main" val="1175332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96C9-0555-48B5-9C8C-0D9FB463B518}"/>
              </a:ext>
            </a:extLst>
          </p:cNvPr>
          <p:cNvSpPr>
            <a:spLocks noGrp="1"/>
          </p:cNvSpPr>
          <p:nvPr>
            <p:ph type="title"/>
          </p:nvPr>
        </p:nvSpPr>
        <p:spPr/>
        <p:txBody>
          <a:bodyPr/>
          <a:lstStyle/>
          <a:p>
            <a:r>
              <a:rPr lang="en-US" dirty="0"/>
              <a:t>AES</a:t>
            </a:r>
            <a:r>
              <a:rPr lang="en" dirty="0"/>
              <a:t> </a:t>
            </a:r>
            <a:r>
              <a:rPr lang="en-US" dirty="0"/>
              <a:t>E</a:t>
            </a:r>
            <a:r>
              <a:rPr lang="en" dirty="0"/>
              <a:t>xample</a:t>
            </a:r>
            <a:endParaRPr lang="en-US" dirty="0"/>
          </a:p>
        </p:txBody>
      </p:sp>
      <p:pic>
        <p:nvPicPr>
          <p:cNvPr id="6" name="Google Shape;4239;p71">
            <a:extLst>
              <a:ext uri="{FF2B5EF4-FFF2-40B4-BE49-F238E27FC236}">
                <a16:creationId xmlns:a16="http://schemas.microsoft.com/office/drawing/2014/main" id="{95B2B1F0-6F9A-4C99-BFC6-B0D82206192F}"/>
              </a:ext>
            </a:extLst>
          </p:cNvPr>
          <p:cNvPicPr preferRelativeResize="0">
            <a:picLocks noGrp="1"/>
          </p:cNvPicPr>
          <p:nvPr>
            <p:ph idx="1"/>
          </p:nvPr>
        </p:nvPicPr>
        <p:blipFill>
          <a:blip r:embed="rId3">
            <a:alphaModFix/>
          </a:blip>
          <a:stretch>
            <a:fillRect/>
          </a:stretch>
        </p:blipFill>
        <p:spPr>
          <a:xfrm>
            <a:off x="3949635" y="1564942"/>
            <a:ext cx="7138484" cy="4612021"/>
          </a:xfrm>
          <a:prstGeom prst="rect">
            <a:avLst/>
          </a:prstGeom>
          <a:noFill/>
          <a:ln>
            <a:noFill/>
          </a:ln>
        </p:spPr>
      </p:pic>
    </p:spTree>
    <p:extLst>
      <p:ext uri="{BB962C8B-B14F-4D97-AF65-F5344CB8AC3E}">
        <p14:creationId xmlns:p14="http://schemas.microsoft.com/office/powerpoint/2010/main" val="548271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96C9-0555-48B5-9C8C-0D9FB463B518}"/>
              </a:ext>
            </a:extLst>
          </p:cNvPr>
          <p:cNvSpPr>
            <a:spLocks noGrp="1"/>
          </p:cNvSpPr>
          <p:nvPr>
            <p:ph type="title"/>
          </p:nvPr>
        </p:nvSpPr>
        <p:spPr/>
        <p:txBody>
          <a:bodyPr/>
          <a:lstStyle/>
          <a:p>
            <a:r>
              <a:rPr lang="en-US" dirty="0"/>
              <a:t>Obfuscated Code Still Has To Execute</a:t>
            </a:r>
          </a:p>
        </p:txBody>
      </p:sp>
      <p:sp>
        <p:nvSpPr>
          <p:cNvPr id="7" name="Content Placeholder 6">
            <a:extLst>
              <a:ext uri="{FF2B5EF4-FFF2-40B4-BE49-F238E27FC236}">
                <a16:creationId xmlns:a16="http://schemas.microsoft.com/office/drawing/2014/main" id="{225E9E86-917C-4BE8-B0A9-35A02ECB6B44}"/>
              </a:ext>
            </a:extLst>
          </p:cNvPr>
          <p:cNvSpPr>
            <a:spLocks noGrp="1"/>
          </p:cNvSpPr>
          <p:nvPr>
            <p:ph idx="1"/>
          </p:nvPr>
        </p:nvSpPr>
        <p:spPr/>
        <p:txBody>
          <a:bodyPr>
            <a:normAutofit/>
          </a:bodyPr>
          <a:lstStyle/>
          <a:p>
            <a:pPr marL="0" indent="0">
              <a:buNone/>
            </a:pPr>
            <a:r>
              <a:rPr lang="en-US" sz="3600" dirty="0">
                <a:solidFill>
                  <a:srgbClr val="001C43"/>
                </a:solidFill>
              </a:rPr>
              <a:t>eval() or assert() commands needed to execute hidden code so look for them.</a:t>
            </a:r>
          </a:p>
          <a:p>
            <a:pPr marL="0" indent="0">
              <a:buNone/>
            </a:pPr>
            <a:endParaRPr lang="en-US" sz="3600" dirty="0">
              <a:solidFill>
                <a:srgbClr val="001C43"/>
              </a:solidFill>
            </a:endParaRPr>
          </a:p>
          <a:p>
            <a:pPr marL="0" indent="0">
              <a:buNone/>
            </a:pPr>
            <a:r>
              <a:rPr lang="en-US" sz="3600" dirty="0">
                <a:solidFill>
                  <a:srgbClr val="001C43"/>
                </a:solidFill>
              </a:rPr>
              <a:t>Deserialization libraries may also be used.</a:t>
            </a:r>
          </a:p>
          <a:p>
            <a:pPr marL="0" indent="0">
              <a:buNone/>
            </a:pPr>
            <a:endParaRPr lang="en-US" sz="3600" dirty="0">
              <a:solidFill>
                <a:srgbClr val="001C43"/>
              </a:solidFill>
            </a:endParaRPr>
          </a:p>
        </p:txBody>
      </p:sp>
    </p:spTree>
    <p:extLst>
      <p:ext uri="{BB962C8B-B14F-4D97-AF65-F5344CB8AC3E}">
        <p14:creationId xmlns:p14="http://schemas.microsoft.com/office/powerpoint/2010/main" val="939931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96C9-0555-48B5-9C8C-0D9FB463B518}"/>
              </a:ext>
            </a:extLst>
          </p:cNvPr>
          <p:cNvSpPr>
            <a:spLocks noGrp="1"/>
          </p:cNvSpPr>
          <p:nvPr>
            <p:ph type="title"/>
          </p:nvPr>
        </p:nvSpPr>
        <p:spPr/>
        <p:txBody>
          <a:bodyPr/>
          <a:lstStyle/>
          <a:p>
            <a:r>
              <a:rPr lang="en" dirty="0"/>
              <a:t>YARA </a:t>
            </a:r>
            <a:endParaRPr lang="en-US" dirty="0"/>
          </a:p>
        </p:txBody>
      </p:sp>
      <p:sp>
        <p:nvSpPr>
          <p:cNvPr id="7" name="Content Placeholder 6">
            <a:extLst>
              <a:ext uri="{FF2B5EF4-FFF2-40B4-BE49-F238E27FC236}">
                <a16:creationId xmlns:a16="http://schemas.microsoft.com/office/drawing/2014/main" id="{225E9E86-917C-4BE8-B0A9-35A02ECB6B44}"/>
              </a:ext>
            </a:extLst>
          </p:cNvPr>
          <p:cNvSpPr>
            <a:spLocks noGrp="1"/>
          </p:cNvSpPr>
          <p:nvPr>
            <p:ph idx="1"/>
          </p:nvPr>
        </p:nvSpPr>
        <p:spPr/>
        <p:txBody>
          <a:bodyPr>
            <a:normAutofit/>
          </a:bodyPr>
          <a:lstStyle/>
          <a:p>
            <a:pPr marL="0" lvl="0" indent="0">
              <a:spcBef>
                <a:spcPts val="600"/>
              </a:spcBef>
              <a:buNone/>
            </a:pPr>
            <a:r>
              <a:rPr lang="en-US" sz="3600" dirty="0">
                <a:solidFill>
                  <a:srgbClr val="001C43"/>
                </a:solidFill>
              </a:rPr>
              <a:t>Malware research and detection tool.</a:t>
            </a:r>
          </a:p>
          <a:p>
            <a:pPr marL="0" lvl="0" indent="0">
              <a:spcBef>
                <a:spcPts val="600"/>
              </a:spcBef>
              <a:buNone/>
            </a:pPr>
            <a:r>
              <a:rPr lang="en-US" sz="3600" dirty="0">
                <a:solidFill>
                  <a:srgbClr val="001C43"/>
                </a:solidFill>
              </a:rPr>
              <a:t>Searches based on text and binary patterns.</a:t>
            </a:r>
          </a:p>
          <a:p>
            <a:pPr marL="0" lvl="0" indent="0">
              <a:spcBef>
                <a:spcPts val="600"/>
              </a:spcBef>
              <a:buNone/>
            </a:pPr>
            <a:r>
              <a:rPr lang="en-US" sz="3600" dirty="0">
                <a:solidFill>
                  <a:srgbClr val="001C43"/>
                </a:solidFill>
              </a:rPr>
              <a:t>Rules for Web Shell detection are available - don’t reinvent the wheel.</a:t>
            </a:r>
          </a:p>
          <a:p>
            <a:pPr marL="0" lvl="0" indent="0">
              <a:spcBef>
                <a:spcPts val="600"/>
              </a:spcBef>
              <a:buNone/>
            </a:pPr>
            <a:r>
              <a:rPr lang="en-US" sz="3600" dirty="0">
                <a:solidFill>
                  <a:srgbClr val="001C43"/>
                </a:solidFill>
              </a:rPr>
              <a:t>I’ll leave it to you to figure out what YARA stands for.</a:t>
            </a:r>
          </a:p>
          <a:p>
            <a:pPr marL="0" lvl="0" indent="0">
              <a:spcBef>
                <a:spcPts val="600"/>
              </a:spcBef>
              <a:buNone/>
            </a:pPr>
            <a:r>
              <a:rPr lang="en-US" sz="3600" dirty="0" err="1">
                <a:solidFill>
                  <a:srgbClr val="001C43"/>
                </a:solidFill>
              </a:rPr>
              <a:t>OpenIOC</a:t>
            </a:r>
            <a:r>
              <a:rPr lang="en-US" sz="3600" dirty="0">
                <a:solidFill>
                  <a:srgbClr val="001C43"/>
                </a:solidFill>
              </a:rPr>
              <a:t> is similar.</a:t>
            </a:r>
          </a:p>
          <a:p>
            <a:pPr marL="0" indent="0">
              <a:buNone/>
            </a:pPr>
            <a:endParaRPr lang="en-US" sz="3600" dirty="0">
              <a:solidFill>
                <a:srgbClr val="001C43"/>
              </a:solidFill>
            </a:endParaRPr>
          </a:p>
        </p:txBody>
      </p:sp>
    </p:spTree>
    <p:extLst>
      <p:ext uri="{BB962C8B-B14F-4D97-AF65-F5344CB8AC3E}">
        <p14:creationId xmlns:p14="http://schemas.microsoft.com/office/powerpoint/2010/main" val="2773815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C2160-8E6A-4AE5-B475-36E8FD08B569}"/>
              </a:ext>
            </a:extLst>
          </p:cNvPr>
          <p:cNvSpPr>
            <a:spLocks noGrp="1"/>
          </p:cNvSpPr>
          <p:nvPr>
            <p:ph type="title"/>
          </p:nvPr>
        </p:nvSpPr>
        <p:spPr>
          <a:xfrm>
            <a:off x="831850" y="472612"/>
            <a:ext cx="10515600" cy="1619154"/>
          </a:xfrm>
        </p:spPr>
        <p:txBody>
          <a:bodyPr>
            <a:normAutofit/>
          </a:bodyPr>
          <a:lstStyle/>
          <a:p>
            <a:r>
              <a:rPr lang="en-US" sz="8000" dirty="0"/>
              <a:t>Buzzword Bingo</a:t>
            </a:r>
          </a:p>
        </p:txBody>
      </p:sp>
      <p:sp>
        <p:nvSpPr>
          <p:cNvPr id="5" name="Text Placeholder 4">
            <a:extLst>
              <a:ext uri="{FF2B5EF4-FFF2-40B4-BE49-F238E27FC236}">
                <a16:creationId xmlns:a16="http://schemas.microsoft.com/office/drawing/2014/main" id="{CBCA3571-E8C9-4DAB-8281-84B1679A7F7B}"/>
              </a:ext>
            </a:extLst>
          </p:cNvPr>
          <p:cNvSpPr>
            <a:spLocks noGrp="1"/>
          </p:cNvSpPr>
          <p:nvPr>
            <p:ph type="body" idx="1"/>
          </p:nvPr>
        </p:nvSpPr>
        <p:spPr>
          <a:xfrm>
            <a:off x="831850" y="2306461"/>
            <a:ext cx="10515600" cy="3006621"/>
          </a:xfrm>
        </p:spPr>
        <p:txBody>
          <a:bodyPr>
            <a:normAutofit/>
          </a:bodyPr>
          <a:lstStyle/>
          <a:p>
            <a:r>
              <a:rPr lang="en-US" sz="4400" dirty="0">
                <a:solidFill>
                  <a:srgbClr val="001C43"/>
                </a:solidFill>
              </a:rPr>
              <a:t>You’ll get at least three words from this talk</a:t>
            </a:r>
          </a:p>
          <a:p>
            <a:endParaRPr lang="en-US" sz="4400" dirty="0">
              <a:solidFill>
                <a:srgbClr val="001C43"/>
              </a:solidFill>
            </a:endParaRPr>
          </a:p>
        </p:txBody>
      </p:sp>
    </p:spTree>
    <p:extLst>
      <p:ext uri="{BB962C8B-B14F-4D97-AF65-F5344CB8AC3E}">
        <p14:creationId xmlns:p14="http://schemas.microsoft.com/office/powerpoint/2010/main" val="707752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0D7-A886-4929-8665-8E01401F4949}"/>
              </a:ext>
            </a:extLst>
          </p:cNvPr>
          <p:cNvSpPr>
            <a:spLocks noGrp="1"/>
          </p:cNvSpPr>
          <p:nvPr>
            <p:ph type="title"/>
          </p:nvPr>
        </p:nvSpPr>
        <p:spPr/>
        <p:txBody>
          <a:bodyPr/>
          <a:lstStyle/>
          <a:p>
            <a:r>
              <a:rPr lang="en" dirty="0"/>
              <a:t>YARA </a:t>
            </a:r>
            <a:r>
              <a:rPr lang="en-US" dirty="0"/>
              <a:t>E</a:t>
            </a:r>
            <a:r>
              <a:rPr lang="en" dirty="0"/>
              <a:t>xample</a:t>
            </a:r>
            <a:endParaRPr lang="en-US" dirty="0"/>
          </a:p>
        </p:txBody>
      </p:sp>
      <p:sp>
        <p:nvSpPr>
          <p:cNvPr id="3" name="Content Placeholder 2">
            <a:extLst>
              <a:ext uri="{FF2B5EF4-FFF2-40B4-BE49-F238E27FC236}">
                <a16:creationId xmlns:a16="http://schemas.microsoft.com/office/drawing/2014/main" id="{5FFFCC42-D33A-40D8-86C6-8B07D7BDF3C8}"/>
              </a:ext>
            </a:extLst>
          </p:cNvPr>
          <p:cNvSpPr>
            <a:spLocks noGrp="1"/>
          </p:cNvSpPr>
          <p:nvPr>
            <p:ph idx="1"/>
          </p:nvPr>
        </p:nvSpPr>
        <p:spPr/>
        <p:txBody>
          <a:bodyPr>
            <a:normAutofit fontScale="92500" lnSpcReduction="10000"/>
          </a:bodyPr>
          <a:lstStyle/>
          <a:p>
            <a:pPr marL="0" lvl="0" indent="0">
              <a:lnSpc>
                <a:spcPct val="100000"/>
              </a:lnSpc>
              <a:spcBef>
                <a:spcPts val="600"/>
              </a:spcBef>
              <a:buClr>
                <a:srgbClr val="D3EBD5"/>
              </a:buClr>
              <a:buSzPts val="2400"/>
              <a:buNone/>
            </a:pPr>
            <a:r>
              <a:rPr lang="en-US" sz="1600" kern="0" dirty="0">
                <a:solidFill>
                  <a:srgbClr val="003B55"/>
                </a:solidFill>
                <a:latin typeface="Consolas"/>
                <a:ea typeface="Consolas"/>
                <a:cs typeface="Consolas"/>
                <a:sym typeface="Consolas"/>
              </a:rPr>
              <a:t>rule </a:t>
            </a:r>
            <a:r>
              <a:rPr lang="en-US" sz="1600" kern="0" dirty="0" err="1">
                <a:solidFill>
                  <a:srgbClr val="003B55"/>
                </a:solidFill>
                <a:latin typeface="Consolas"/>
                <a:ea typeface="Consolas"/>
                <a:cs typeface="Consolas"/>
                <a:sym typeface="Consolas"/>
              </a:rPr>
              <a:t>Weevely_Webshell</a:t>
            </a:r>
            <a:r>
              <a:rPr lang="en-US" sz="1600" kern="0" dirty="0">
                <a:solidFill>
                  <a:srgbClr val="003B55"/>
                </a:solidFill>
                <a:latin typeface="Consolas"/>
                <a:ea typeface="Consolas"/>
                <a:cs typeface="Consolas"/>
                <a:sym typeface="Consolas"/>
              </a:rPr>
              <a:t> {</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meta:</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description = "</a:t>
            </a:r>
            <a:r>
              <a:rPr lang="en-US" sz="1600" kern="0" dirty="0" err="1">
                <a:solidFill>
                  <a:srgbClr val="003B55"/>
                </a:solidFill>
                <a:latin typeface="Consolas"/>
                <a:ea typeface="Consolas"/>
                <a:cs typeface="Consolas"/>
                <a:sym typeface="Consolas"/>
              </a:rPr>
              <a:t>Weevely</a:t>
            </a:r>
            <a:r>
              <a:rPr lang="en-US" sz="1600" kern="0" dirty="0">
                <a:solidFill>
                  <a:srgbClr val="003B55"/>
                </a:solidFill>
                <a:latin typeface="Consolas"/>
                <a:ea typeface="Consolas"/>
                <a:cs typeface="Consolas"/>
                <a:sym typeface="Consolas"/>
              </a:rPr>
              <a:t> </a:t>
            </a:r>
            <a:r>
              <a:rPr lang="en-US" sz="1600" kern="0" dirty="0" err="1">
                <a:solidFill>
                  <a:srgbClr val="003B55"/>
                </a:solidFill>
                <a:latin typeface="Consolas"/>
                <a:ea typeface="Consolas"/>
                <a:cs typeface="Consolas"/>
                <a:sym typeface="Consolas"/>
              </a:rPr>
              <a:t>Webshell</a:t>
            </a:r>
            <a:r>
              <a:rPr lang="en-US" sz="1600" kern="0" dirty="0">
                <a:solidFill>
                  <a:srgbClr val="003B55"/>
                </a:solidFill>
                <a:latin typeface="Consolas"/>
                <a:ea typeface="Consolas"/>
                <a:cs typeface="Consolas"/>
                <a:sym typeface="Consolas"/>
              </a:rPr>
              <a:t> - Generic Rule - heavily scrambled tiny web shell"</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author = "Florian Roth"</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reference = "http://www.ehacking.net/2014/12/weevely-php-stealth-web-backdoor-kali.html"</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date = "2014/12/14"</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score = 60</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strings:</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$php = "&lt;?php" ascii</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$s0 = /\$[a-z]{4} = \$[a-z]{4}\("[a-z][a-z]?",[\s]?"",[\s]?"/ ascii</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$s1 = /\$[a-z]{4} = </a:t>
            </a:r>
            <a:r>
              <a:rPr lang="en-US" sz="1600" kern="0" dirty="0" err="1">
                <a:solidFill>
                  <a:srgbClr val="003B55"/>
                </a:solidFill>
                <a:latin typeface="Consolas"/>
                <a:ea typeface="Consolas"/>
                <a:cs typeface="Consolas"/>
                <a:sym typeface="Consolas"/>
              </a:rPr>
              <a:t>str_replace</a:t>
            </a:r>
            <a:r>
              <a:rPr lang="en-US" sz="1600" kern="0" dirty="0">
                <a:solidFill>
                  <a:srgbClr val="003B55"/>
                </a:solidFill>
                <a:latin typeface="Consolas"/>
                <a:ea typeface="Consolas"/>
                <a:cs typeface="Consolas"/>
                <a:sym typeface="Consolas"/>
              </a:rPr>
              <a:t>\("[a-z][a-z]?","","/ ascii</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$s2 = /\$[a-z]{4}\.\$[a-z]{4}\.\$[a-z]{4}\.\$[a-z]{4}\)\)\); \$[a-z]{4}\(\);/ ascii</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$s4 = /\$[a-z]{4}="[a-zA-Z0-9]{70}/ ascii</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condition:</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		$php at 0 and all of ($s*) and </a:t>
            </a:r>
            <a:r>
              <a:rPr lang="en-US" sz="1600" kern="0" dirty="0" err="1">
                <a:solidFill>
                  <a:srgbClr val="003B55"/>
                </a:solidFill>
                <a:latin typeface="Consolas"/>
                <a:ea typeface="Consolas"/>
                <a:cs typeface="Consolas"/>
                <a:sym typeface="Consolas"/>
              </a:rPr>
              <a:t>filesize</a:t>
            </a:r>
            <a:r>
              <a:rPr lang="en-US" sz="1600" kern="0" dirty="0">
                <a:solidFill>
                  <a:srgbClr val="003B55"/>
                </a:solidFill>
                <a:latin typeface="Consolas"/>
                <a:ea typeface="Consolas"/>
                <a:cs typeface="Consolas"/>
                <a:sym typeface="Consolas"/>
              </a:rPr>
              <a:t> &gt; 570 and </a:t>
            </a:r>
            <a:r>
              <a:rPr lang="en-US" sz="1600" kern="0" dirty="0" err="1">
                <a:solidFill>
                  <a:srgbClr val="003B55"/>
                </a:solidFill>
                <a:latin typeface="Consolas"/>
                <a:ea typeface="Consolas"/>
                <a:cs typeface="Consolas"/>
                <a:sym typeface="Consolas"/>
              </a:rPr>
              <a:t>filesize</a:t>
            </a:r>
            <a:r>
              <a:rPr lang="en-US" sz="1600" kern="0" dirty="0">
                <a:solidFill>
                  <a:srgbClr val="003B55"/>
                </a:solidFill>
                <a:latin typeface="Consolas"/>
                <a:ea typeface="Consolas"/>
                <a:cs typeface="Consolas"/>
                <a:sym typeface="Consolas"/>
              </a:rPr>
              <a:t> &lt; 800</a:t>
            </a:r>
            <a:br>
              <a:rPr lang="en-US" sz="1600" kern="0" dirty="0">
                <a:solidFill>
                  <a:srgbClr val="003B55"/>
                </a:solidFill>
                <a:latin typeface="Consolas"/>
                <a:ea typeface="Consolas"/>
                <a:cs typeface="Consolas"/>
                <a:sym typeface="Consolas"/>
              </a:rPr>
            </a:br>
            <a:r>
              <a:rPr lang="en-US" sz="1600" kern="0" dirty="0">
                <a:solidFill>
                  <a:srgbClr val="003B55"/>
                </a:solidFill>
                <a:latin typeface="Consolas"/>
                <a:ea typeface="Consolas"/>
                <a:cs typeface="Consolas"/>
                <a:sym typeface="Consolas"/>
              </a:rPr>
              <a:t>}</a:t>
            </a:r>
          </a:p>
          <a:p>
            <a:pPr marL="0" indent="0">
              <a:buNone/>
            </a:pPr>
            <a:endParaRPr lang="en-US" sz="4800" dirty="0"/>
          </a:p>
        </p:txBody>
      </p:sp>
    </p:spTree>
    <p:extLst>
      <p:ext uri="{BB962C8B-B14F-4D97-AF65-F5344CB8AC3E}">
        <p14:creationId xmlns:p14="http://schemas.microsoft.com/office/powerpoint/2010/main" val="1681666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0D7-A886-4929-8665-8E01401F4949}"/>
              </a:ext>
            </a:extLst>
          </p:cNvPr>
          <p:cNvSpPr>
            <a:spLocks noGrp="1"/>
          </p:cNvSpPr>
          <p:nvPr>
            <p:ph type="title"/>
          </p:nvPr>
        </p:nvSpPr>
        <p:spPr/>
        <p:txBody>
          <a:bodyPr/>
          <a:lstStyle/>
          <a:p>
            <a:r>
              <a:rPr lang="en-US" dirty="0"/>
              <a:t>Don’t Forget The Database</a:t>
            </a:r>
          </a:p>
        </p:txBody>
      </p:sp>
      <p:sp>
        <p:nvSpPr>
          <p:cNvPr id="3" name="Content Placeholder 2">
            <a:extLst>
              <a:ext uri="{FF2B5EF4-FFF2-40B4-BE49-F238E27FC236}">
                <a16:creationId xmlns:a16="http://schemas.microsoft.com/office/drawing/2014/main" id="{5FFFCC42-D33A-40D8-86C6-8B07D7BDF3C8}"/>
              </a:ext>
            </a:extLst>
          </p:cNvPr>
          <p:cNvSpPr>
            <a:spLocks noGrp="1"/>
          </p:cNvSpPr>
          <p:nvPr>
            <p:ph idx="1"/>
          </p:nvPr>
        </p:nvSpPr>
        <p:spPr/>
        <p:txBody>
          <a:bodyPr>
            <a:normAutofit/>
          </a:bodyPr>
          <a:lstStyle/>
          <a:p>
            <a:pPr marL="0" lvl="0" indent="0">
              <a:spcBef>
                <a:spcPts val="600"/>
              </a:spcBef>
              <a:buNone/>
            </a:pPr>
            <a:r>
              <a:rPr lang="en-US" sz="3600" dirty="0"/>
              <a:t>Some Web Shells use the database to store large amounts of data or to hide executable code.</a:t>
            </a:r>
          </a:p>
          <a:p>
            <a:pPr marL="0" lvl="0" indent="0">
              <a:spcBef>
                <a:spcPts val="600"/>
              </a:spcBef>
              <a:buNone/>
            </a:pPr>
            <a:endParaRPr lang="en-US" sz="3600" dirty="0"/>
          </a:p>
          <a:p>
            <a:pPr marL="0" lvl="0" indent="0">
              <a:spcBef>
                <a:spcPts val="600"/>
              </a:spcBef>
              <a:buNone/>
            </a:pPr>
            <a:r>
              <a:rPr lang="en-US" sz="3600" dirty="0"/>
              <a:t>Look for new and unexpected databases or tables.</a:t>
            </a:r>
          </a:p>
          <a:p>
            <a:pPr marL="0" lvl="0" indent="0">
              <a:spcBef>
                <a:spcPts val="600"/>
              </a:spcBef>
              <a:buNone/>
            </a:pPr>
            <a:r>
              <a:rPr lang="en-US" sz="3600" dirty="0"/>
              <a:t>If your tooling supports it, look for unusual types of data within tables (which is also good for finding application bugs).</a:t>
            </a:r>
          </a:p>
        </p:txBody>
      </p:sp>
    </p:spTree>
    <p:extLst>
      <p:ext uri="{BB962C8B-B14F-4D97-AF65-F5344CB8AC3E}">
        <p14:creationId xmlns:p14="http://schemas.microsoft.com/office/powerpoint/2010/main" val="239948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0D7-A886-4929-8665-8E01401F4949}"/>
              </a:ext>
            </a:extLst>
          </p:cNvPr>
          <p:cNvSpPr>
            <a:spLocks noGrp="1"/>
          </p:cNvSpPr>
          <p:nvPr>
            <p:ph type="title"/>
          </p:nvPr>
        </p:nvSpPr>
        <p:spPr/>
        <p:txBody>
          <a:bodyPr/>
          <a:lstStyle/>
          <a:p>
            <a:r>
              <a:rPr lang="en" dirty="0"/>
              <a:t>Knowing the language is key to understanding maliciousness. </a:t>
            </a:r>
            <a:endParaRPr lang="en-US" dirty="0"/>
          </a:p>
        </p:txBody>
      </p:sp>
      <p:sp>
        <p:nvSpPr>
          <p:cNvPr id="4" name="Text Placeholder 3">
            <a:extLst>
              <a:ext uri="{FF2B5EF4-FFF2-40B4-BE49-F238E27FC236}">
                <a16:creationId xmlns:a16="http://schemas.microsoft.com/office/drawing/2014/main" id="{45254D70-3A87-4668-8605-1B1FCC58D2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2972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0D7-A886-4929-8665-8E01401F4949}"/>
              </a:ext>
            </a:extLst>
          </p:cNvPr>
          <p:cNvSpPr>
            <a:spLocks noGrp="1"/>
          </p:cNvSpPr>
          <p:nvPr>
            <p:ph type="title"/>
          </p:nvPr>
        </p:nvSpPr>
        <p:spPr/>
        <p:txBody>
          <a:bodyPr/>
          <a:lstStyle/>
          <a:p>
            <a:r>
              <a:rPr lang="en" dirty="0"/>
              <a:t>Log Files</a:t>
            </a:r>
            <a:endParaRPr lang="en-US" dirty="0"/>
          </a:p>
        </p:txBody>
      </p:sp>
      <p:sp>
        <p:nvSpPr>
          <p:cNvPr id="3" name="Content Placeholder 2">
            <a:extLst>
              <a:ext uri="{FF2B5EF4-FFF2-40B4-BE49-F238E27FC236}">
                <a16:creationId xmlns:a16="http://schemas.microsoft.com/office/drawing/2014/main" id="{602C8769-2215-4821-B948-BD8DF82A24E3}"/>
              </a:ext>
            </a:extLst>
          </p:cNvPr>
          <p:cNvSpPr>
            <a:spLocks noGrp="1"/>
          </p:cNvSpPr>
          <p:nvPr>
            <p:ph idx="1"/>
          </p:nvPr>
        </p:nvSpPr>
        <p:spPr/>
        <p:txBody>
          <a:bodyPr/>
          <a:lstStyle/>
          <a:p>
            <a:pPr marL="0" lvl="0" indent="0">
              <a:spcBef>
                <a:spcPts val="600"/>
              </a:spcBef>
              <a:buNone/>
            </a:pPr>
            <a:r>
              <a:rPr lang="en-US" dirty="0">
                <a:solidFill>
                  <a:srgbClr val="001C43"/>
                </a:solidFill>
              </a:rPr>
              <a:t>Look for the appearance of a new URI that you’ve never seen before.</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This may duplicate file system monitoring but is helpful if you don’t have access to the file system and also is important with some web frameworks.</a:t>
            </a:r>
          </a:p>
          <a:p>
            <a:pPr marL="0" lvl="0" indent="0">
              <a:spcBef>
                <a:spcPts val="600"/>
              </a:spcBef>
              <a:buNone/>
            </a:pPr>
            <a:endParaRPr lang="en-US" dirty="0">
              <a:solidFill>
                <a:srgbClr val="001C43"/>
              </a:solidFill>
            </a:endParaRPr>
          </a:p>
          <a:p>
            <a:pPr marL="0" lvl="0" indent="0">
              <a:spcBef>
                <a:spcPts val="600"/>
              </a:spcBef>
              <a:buNone/>
            </a:pPr>
            <a:r>
              <a:rPr lang="en-US" dirty="0">
                <a:solidFill>
                  <a:srgbClr val="001C43"/>
                </a:solidFill>
              </a:rPr>
              <a:t>New GET variables can also be an indicator but are much harder to create rules for.</a:t>
            </a:r>
          </a:p>
          <a:p>
            <a:pPr marL="0" indent="0">
              <a:buNone/>
            </a:pPr>
            <a:endParaRPr lang="en-US" dirty="0">
              <a:solidFill>
                <a:srgbClr val="001C43"/>
              </a:solidFill>
            </a:endParaRPr>
          </a:p>
        </p:txBody>
      </p:sp>
    </p:spTree>
    <p:extLst>
      <p:ext uri="{BB962C8B-B14F-4D97-AF65-F5344CB8AC3E}">
        <p14:creationId xmlns:p14="http://schemas.microsoft.com/office/powerpoint/2010/main" val="944603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0D7-A886-4929-8665-8E01401F4949}"/>
              </a:ext>
            </a:extLst>
          </p:cNvPr>
          <p:cNvSpPr>
            <a:spLocks noGrp="1"/>
          </p:cNvSpPr>
          <p:nvPr>
            <p:ph type="title"/>
          </p:nvPr>
        </p:nvSpPr>
        <p:spPr/>
        <p:txBody>
          <a:bodyPr/>
          <a:lstStyle/>
          <a:p>
            <a:r>
              <a:rPr lang="en" dirty="0"/>
              <a:t>Log Files</a:t>
            </a:r>
            <a:endParaRPr lang="en-US" dirty="0"/>
          </a:p>
        </p:txBody>
      </p:sp>
      <p:sp>
        <p:nvSpPr>
          <p:cNvPr id="3" name="Content Placeholder 2">
            <a:extLst>
              <a:ext uri="{FF2B5EF4-FFF2-40B4-BE49-F238E27FC236}">
                <a16:creationId xmlns:a16="http://schemas.microsoft.com/office/drawing/2014/main" id="{602C8769-2215-4821-B948-BD8DF82A24E3}"/>
              </a:ext>
            </a:extLst>
          </p:cNvPr>
          <p:cNvSpPr>
            <a:spLocks noGrp="1"/>
          </p:cNvSpPr>
          <p:nvPr>
            <p:ph idx="1"/>
          </p:nvPr>
        </p:nvSpPr>
        <p:spPr/>
        <p:txBody>
          <a:bodyPr>
            <a:normAutofit/>
          </a:bodyPr>
          <a:lstStyle/>
          <a:p>
            <a:pPr marL="0" lvl="0" indent="0">
              <a:spcBef>
                <a:spcPts val="600"/>
              </a:spcBef>
              <a:buNone/>
            </a:pPr>
            <a:r>
              <a:rPr lang="en-US" sz="3200" dirty="0">
                <a:solidFill>
                  <a:srgbClr val="001C43"/>
                </a:solidFill>
              </a:rPr>
              <a:t>URIs that only a single (or handful) of IPs access.</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Especially if they’re international, VPN/proxy, or Tor IPs!</a:t>
            </a:r>
          </a:p>
          <a:p>
            <a:pPr marL="0" lvl="0" indent="0">
              <a:spcBef>
                <a:spcPts val="600"/>
              </a:spcBef>
              <a:buNone/>
            </a:pPr>
            <a:endParaRPr lang="en-US" sz="3200" dirty="0">
              <a:solidFill>
                <a:srgbClr val="001C43"/>
              </a:solidFill>
            </a:endParaRPr>
          </a:p>
        </p:txBody>
      </p:sp>
    </p:spTree>
    <p:extLst>
      <p:ext uri="{BB962C8B-B14F-4D97-AF65-F5344CB8AC3E}">
        <p14:creationId xmlns:p14="http://schemas.microsoft.com/office/powerpoint/2010/main" val="3387181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0D7-A886-4929-8665-8E01401F4949}"/>
              </a:ext>
            </a:extLst>
          </p:cNvPr>
          <p:cNvSpPr>
            <a:spLocks noGrp="1"/>
          </p:cNvSpPr>
          <p:nvPr>
            <p:ph type="title"/>
          </p:nvPr>
        </p:nvSpPr>
        <p:spPr/>
        <p:txBody>
          <a:bodyPr/>
          <a:lstStyle/>
          <a:p>
            <a:r>
              <a:rPr lang="en" dirty="0"/>
              <a:t>Log Files</a:t>
            </a:r>
            <a:endParaRPr lang="en-US" dirty="0"/>
          </a:p>
        </p:txBody>
      </p:sp>
      <p:sp>
        <p:nvSpPr>
          <p:cNvPr id="3" name="Content Placeholder 2">
            <a:extLst>
              <a:ext uri="{FF2B5EF4-FFF2-40B4-BE49-F238E27FC236}">
                <a16:creationId xmlns:a16="http://schemas.microsoft.com/office/drawing/2014/main" id="{602C8769-2215-4821-B948-BD8DF82A24E3}"/>
              </a:ext>
            </a:extLst>
          </p:cNvPr>
          <p:cNvSpPr>
            <a:spLocks noGrp="1"/>
          </p:cNvSpPr>
          <p:nvPr>
            <p:ph idx="1"/>
          </p:nvPr>
        </p:nvSpPr>
        <p:spPr/>
        <p:txBody>
          <a:bodyPr>
            <a:normAutofit/>
          </a:bodyPr>
          <a:lstStyle/>
          <a:p>
            <a:pPr marL="0" lvl="0" indent="0">
              <a:spcBef>
                <a:spcPts val="600"/>
              </a:spcBef>
              <a:buNone/>
            </a:pPr>
            <a:r>
              <a:rPr lang="en-US" sz="3200" dirty="0">
                <a:solidFill>
                  <a:srgbClr val="001C43"/>
                </a:solidFill>
              </a:rPr>
              <a:t>New 400 or 500 errors may be indicative of an uploaded Web Shell failing to work.</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A 400 indicates they called it incorrectly.</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A 500 indicates something went wrong on the server (e.g. the Web Shell uses a PHP function that you banned in php.ini).</a:t>
            </a:r>
          </a:p>
          <a:p>
            <a:pPr marL="0" lvl="0" indent="0">
              <a:spcBef>
                <a:spcPts val="600"/>
              </a:spcBef>
              <a:buNone/>
            </a:pPr>
            <a:endParaRPr lang="en-US" sz="3200" dirty="0">
              <a:solidFill>
                <a:srgbClr val="001C43"/>
              </a:solidFill>
            </a:endParaRPr>
          </a:p>
        </p:txBody>
      </p:sp>
    </p:spTree>
    <p:extLst>
      <p:ext uri="{BB962C8B-B14F-4D97-AF65-F5344CB8AC3E}">
        <p14:creationId xmlns:p14="http://schemas.microsoft.com/office/powerpoint/2010/main" val="3947927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0D7-A886-4929-8665-8E01401F4949}"/>
              </a:ext>
            </a:extLst>
          </p:cNvPr>
          <p:cNvSpPr>
            <a:spLocks noGrp="1"/>
          </p:cNvSpPr>
          <p:nvPr>
            <p:ph type="title"/>
          </p:nvPr>
        </p:nvSpPr>
        <p:spPr/>
        <p:txBody>
          <a:bodyPr/>
          <a:lstStyle/>
          <a:p>
            <a:r>
              <a:rPr lang="en" dirty="0"/>
              <a:t>Log File </a:t>
            </a:r>
            <a:r>
              <a:rPr lang="en-US" dirty="0"/>
              <a:t>Smells	</a:t>
            </a:r>
          </a:p>
        </p:txBody>
      </p:sp>
      <p:sp>
        <p:nvSpPr>
          <p:cNvPr id="3" name="Content Placeholder 2">
            <a:extLst>
              <a:ext uri="{FF2B5EF4-FFF2-40B4-BE49-F238E27FC236}">
                <a16:creationId xmlns:a16="http://schemas.microsoft.com/office/drawing/2014/main" id="{602C8769-2215-4821-B948-BD8DF82A24E3}"/>
              </a:ext>
            </a:extLst>
          </p:cNvPr>
          <p:cNvSpPr>
            <a:spLocks noGrp="1"/>
          </p:cNvSpPr>
          <p:nvPr>
            <p:ph idx="1"/>
          </p:nvPr>
        </p:nvSpPr>
        <p:spPr/>
        <p:txBody>
          <a:bodyPr>
            <a:normAutofit fontScale="92500" lnSpcReduction="10000"/>
          </a:bodyPr>
          <a:lstStyle/>
          <a:p>
            <a:pPr marL="0" lvl="0" indent="0">
              <a:spcBef>
                <a:spcPts val="600"/>
              </a:spcBef>
              <a:buNone/>
            </a:pPr>
            <a:r>
              <a:rPr lang="en-US" sz="3200" dirty="0">
                <a:solidFill>
                  <a:srgbClr val="001C43"/>
                </a:solidFill>
              </a:rPr>
              <a:t>All of these may be completely normal - you have to know your environment.</a:t>
            </a:r>
          </a:p>
          <a:p>
            <a:pPr marL="457200" lvl="0" indent="-317500">
              <a:spcBef>
                <a:spcPts val="600"/>
              </a:spcBef>
              <a:buSzPts val="1400"/>
              <a:buChar char="▪"/>
            </a:pPr>
            <a:r>
              <a:rPr lang="en-US" sz="3200" dirty="0">
                <a:solidFill>
                  <a:srgbClr val="001C43"/>
                </a:solidFill>
              </a:rPr>
              <a:t>Base64 encoded GET variables</a:t>
            </a:r>
          </a:p>
          <a:p>
            <a:pPr marL="457200" lvl="0" indent="-317500">
              <a:spcBef>
                <a:spcPts val="0"/>
              </a:spcBef>
              <a:buSzPts val="1400"/>
              <a:buChar char="▪"/>
            </a:pPr>
            <a:r>
              <a:rPr lang="en-US" sz="3200" dirty="0">
                <a:solidFill>
                  <a:srgbClr val="001C43"/>
                </a:solidFill>
              </a:rPr>
              <a:t>Repeated visits to the same URI with different request and response lengths</a:t>
            </a:r>
          </a:p>
          <a:p>
            <a:pPr marL="457200" lvl="0" indent="-317500">
              <a:spcBef>
                <a:spcPts val="0"/>
              </a:spcBef>
              <a:buSzPts val="1400"/>
              <a:buChar char="▪"/>
            </a:pPr>
            <a:r>
              <a:rPr lang="en-US" sz="3200" dirty="0">
                <a:solidFill>
                  <a:srgbClr val="001C43"/>
                </a:solidFill>
              </a:rPr>
              <a:t>IP addresses that never load JavaScript, CSS, images, fonts, etc.</a:t>
            </a:r>
          </a:p>
          <a:p>
            <a:pPr marL="457200" lvl="0" indent="-317500">
              <a:spcBef>
                <a:spcPts val="0"/>
              </a:spcBef>
              <a:buSzPts val="1400"/>
              <a:buChar char="▪"/>
            </a:pPr>
            <a:r>
              <a:rPr lang="en-US" sz="3200" dirty="0">
                <a:solidFill>
                  <a:srgbClr val="001C43"/>
                </a:solidFill>
              </a:rPr>
              <a:t>Obvious command shell activity</a:t>
            </a:r>
          </a:p>
          <a:p>
            <a:pPr marL="457200" lvl="0" indent="-317500">
              <a:spcBef>
                <a:spcPts val="0"/>
              </a:spcBef>
              <a:buSzPts val="1400"/>
              <a:buChar char="▪"/>
            </a:pPr>
            <a:r>
              <a:rPr lang="en-US" sz="3200" dirty="0">
                <a:solidFill>
                  <a:srgbClr val="001C43"/>
                </a:solidFill>
              </a:rPr>
              <a:t>POSTs to file types that should not get them such as images</a:t>
            </a:r>
          </a:p>
          <a:p>
            <a:pPr marL="457200" lvl="0" indent="-317500">
              <a:spcBef>
                <a:spcPts val="0"/>
              </a:spcBef>
              <a:buSzPts val="1400"/>
              <a:buChar char="▪"/>
            </a:pPr>
            <a:r>
              <a:rPr lang="en-US" sz="3200" dirty="0">
                <a:solidFill>
                  <a:srgbClr val="001C43"/>
                </a:solidFill>
              </a:rPr>
              <a:t>Unusual spikes of activity</a:t>
            </a:r>
          </a:p>
          <a:p>
            <a:pPr marL="457200" lvl="0" indent="-317500">
              <a:spcBef>
                <a:spcPts val="0"/>
              </a:spcBef>
              <a:buSzPts val="1400"/>
              <a:buChar char="▪"/>
            </a:pPr>
            <a:r>
              <a:rPr lang="en-US" sz="3200" dirty="0">
                <a:solidFill>
                  <a:srgbClr val="001C43"/>
                </a:solidFill>
              </a:rPr>
              <a:t>Unusual user agents</a:t>
            </a:r>
          </a:p>
          <a:p>
            <a:pPr marL="457200" lvl="0" indent="-317500">
              <a:spcBef>
                <a:spcPts val="0"/>
              </a:spcBef>
              <a:buSzPts val="1400"/>
              <a:buChar char="▪"/>
            </a:pPr>
            <a:r>
              <a:rPr lang="en-US" sz="3200" dirty="0">
                <a:solidFill>
                  <a:srgbClr val="001C43"/>
                </a:solidFill>
              </a:rPr>
              <a:t>Lack of referrer header</a:t>
            </a:r>
          </a:p>
          <a:p>
            <a:pPr marL="0" lvl="0" indent="0">
              <a:spcBef>
                <a:spcPts val="600"/>
              </a:spcBef>
              <a:buNone/>
            </a:pPr>
            <a:endParaRPr lang="en-US" sz="3200" dirty="0">
              <a:solidFill>
                <a:srgbClr val="001C43"/>
              </a:solidFill>
            </a:endParaRPr>
          </a:p>
        </p:txBody>
      </p:sp>
    </p:spTree>
    <p:extLst>
      <p:ext uri="{BB962C8B-B14F-4D97-AF65-F5344CB8AC3E}">
        <p14:creationId xmlns:p14="http://schemas.microsoft.com/office/powerpoint/2010/main" val="3405275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0D7-A886-4929-8665-8E01401F4949}"/>
              </a:ext>
            </a:extLst>
          </p:cNvPr>
          <p:cNvSpPr>
            <a:spLocks noGrp="1"/>
          </p:cNvSpPr>
          <p:nvPr>
            <p:ph type="title"/>
          </p:nvPr>
        </p:nvSpPr>
        <p:spPr/>
        <p:txBody>
          <a:bodyPr/>
          <a:lstStyle/>
          <a:p>
            <a:r>
              <a:rPr lang="en-US" dirty="0"/>
              <a:t>Network Analysis</a:t>
            </a:r>
          </a:p>
        </p:txBody>
      </p:sp>
      <p:sp>
        <p:nvSpPr>
          <p:cNvPr id="3" name="Content Placeholder 2">
            <a:extLst>
              <a:ext uri="{FF2B5EF4-FFF2-40B4-BE49-F238E27FC236}">
                <a16:creationId xmlns:a16="http://schemas.microsoft.com/office/drawing/2014/main" id="{602C8769-2215-4821-B948-BD8DF82A24E3}"/>
              </a:ext>
            </a:extLst>
          </p:cNvPr>
          <p:cNvSpPr>
            <a:spLocks noGrp="1"/>
          </p:cNvSpPr>
          <p:nvPr>
            <p:ph idx="1"/>
          </p:nvPr>
        </p:nvSpPr>
        <p:spPr/>
        <p:txBody>
          <a:bodyPr>
            <a:normAutofit/>
          </a:bodyPr>
          <a:lstStyle/>
          <a:p>
            <a:pPr marL="0" lvl="0" indent="0">
              <a:spcBef>
                <a:spcPts val="600"/>
              </a:spcBef>
              <a:buNone/>
            </a:pPr>
            <a:r>
              <a:rPr lang="en-US" sz="3200" dirty="0">
                <a:solidFill>
                  <a:srgbClr val="001C43"/>
                </a:solidFill>
              </a:rPr>
              <a:t>A web server begins connecting to an unexpected external site.</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A web server begins connecting to an unexpected </a:t>
            </a:r>
            <a:r>
              <a:rPr lang="en-US" sz="3200" i="1" dirty="0">
                <a:solidFill>
                  <a:srgbClr val="001C43"/>
                </a:solidFill>
              </a:rPr>
              <a:t>internal </a:t>
            </a:r>
            <a:r>
              <a:rPr lang="en-US" sz="3200" dirty="0">
                <a:solidFill>
                  <a:srgbClr val="001C43"/>
                </a:solidFill>
              </a:rPr>
              <a:t>site.</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Web Application Firewalls (WAF) or IDS/IPS tools with network visibility will detect some Web Shells.</a:t>
            </a:r>
          </a:p>
          <a:p>
            <a:pPr marL="0" lvl="0" indent="0">
              <a:spcBef>
                <a:spcPts val="600"/>
              </a:spcBef>
              <a:buNone/>
            </a:pPr>
            <a:endParaRPr lang="en-US" sz="3200" dirty="0">
              <a:solidFill>
                <a:srgbClr val="001C43"/>
              </a:solidFill>
            </a:endParaRPr>
          </a:p>
        </p:txBody>
      </p:sp>
    </p:spTree>
    <p:extLst>
      <p:ext uri="{BB962C8B-B14F-4D97-AF65-F5344CB8AC3E}">
        <p14:creationId xmlns:p14="http://schemas.microsoft.com/office/powerpoint/2010/main" val="31874576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0D7-A886-4929-8665-8E01401F4949}"/>
              </a:ext>
            </a:extLst>
          </p:cNvPr>
          <p:cNvSpPr>
            <a:spLocks noGrp="1"/>
          </p:cNvSpPr>
          <p:nvPr>
            <p:ph type="title"/>
          </p:nvPr>
        </p:nvSpPr>
        <p:spPr/>
        <p:txBody>
          <a:bodyPr/>
          <a:lstStyle/>
          <a:p>
            <a:r>
              <a:rPr lang="en-US" dirty="0"/>
              <a:t>Endpoint Anomaly Detection</a:t>
            </a:r>
          </a:p>
        </p:txBody>
      </p:sp>
      <p:sp>
        <p:nvSpPr>
          <p:cNvPr id="3" name="Content Placeholder 2">
            <a:extLst>
              <a:ext uri="{FF2B5EF4-FFF2-40B4-BE49-F238E27FC236}">
                <a16:creationId xmlns:a16="http://schemas.microsoft.com/office/drawing/2014/main" id="{602C8769-2215-4821-B948-BD8DF82A24E3}"/>
              </a:ext>
            </a:extLst>
          </p:cNvPr>
          <p:cNvSpPr>
            <a:spLocks noGrp="1"/>
          </p:cNvSpPr>
          <p:nvPr>
            <p:ph idx="1"/>
          </p:nvPr>
        </p:nvSpPr>
        <p:spPr/>
        <p:txBody>
          <a:bodyPr>
            <a:normAutofit fontScale="92500" lnSpcReduction="20000"/>
          </a:bodyPr>
          <a:lstStyle/>
          <a:p>
            <a:pPr marL="0" lvl="0" indent="0">
              <a:spcBef>
                <a:spcPts val="600"/>
              </a:spcBef>
              <a:buNone/>
            </a:pPr>
            <a:r>
              <a:rPr lang="en-US" sz="3200" dirty="0">
                <a:solidFill>
                  <a:srgbClr val="001C43"/>
                </a:solidFill>
              </a:rPr>
              <a:t>Unusual child process for web server.</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Very high CPU utilization for web server process or unusual run time.</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Sudden increase in disk utilization.</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Sudden increase in temp folder directories.</a:t>
            </a:r>
          </a:p>
          <a:p>
            <a:pPr marL="0" lvl="0" indent="0">
              <a:spcBef>
                <a:spcPts val="600"/>
              </a:spcBef>
              <a:buNone/>
            </a:pPr>
            <a:endParaRPr lang="en-US" sz="3200" dirty="0">
              <a:solidFill>
                <a:srgbClr val="001C43"/>
              </a:solidFill>
            </a:endParaRPr>
          </a:p>
          <a:p>
            <a:pPr marL="0" lvl="0" indent="0">
              <a:spcBef>
                <a:spcPts val="600"/>
              </a:spcBef>
              <a:buNone/>
            </a:pPr>
            <a:r>
              <a:rPr lang="en-US" sz="3200" dirty="0">
                <a:solidFill>
                  <a:srgbClr val="001C43"/>
                </a:solidFill>
              </a:rPr>
              <a:t>Log file tampering.</a:t>
            </a:r>
          </a:p>
          <a:p>
            <a:pPr marL="0" lvl="0" indent="0">
              <a:spcBef>
                <a:spcPts val="600"/>
              </a:spcBef>
              <a:buNone/>
            </a:pPr>
            <a:endParaRPr lang="en-US" sz="3200" dirty="0">
              <a:solidFill>
                <a:srgbClr val="001C43"/>
              </a:solidFill>
            </a:endParaRPr>
          </a:p>
        </p:txBody>
      </p:sp>
    </p:spTree>
    <p:extLst>
      <p:ext uri="{BB962C8B-B14F-4D97-AF65-F5344CB8AC3E}">
        <p14:creationId xmlns:p14="http://schemas.microsoft.com/office/powerpoint/2010/main" val="32448179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C2E0-2E3D-4699-A563-C3038DB1AB5C}"/>
              </a:ext>
            </a:extLst>
          </p:cNvPr>
          <p:cNvSpPr>
            <a:spLocks noGrp="1"/>
          </p:cNvSpPr>
          <p:nvPr>
            <p:ph type="title"/>
          </p:nvPr>
        </p:nvSpPr>
        <p:spPr/>
        <p:txBody>
          <a:bodyPr/>
          <a:lstStyle/>
          <a:p>
            <a:r>
              <a:rPr lang="en-US" dirty="0">
                <a:solidFill>
                  <a:schemeClr val="bg1"/>
                </a:solidFill>
              </a:rPr>
              <a:t>Defensive Posture</a:t>
            </a:r>
          </a:p>
        </p:txBody>
      </p:sp>
      <p:sp>
        <p:nvSpPr>
          <p:cNvPr id="3" name="Content Placeholder 2">
            <a:extLst>
              <a:ext uri="{FF2B5EF4-FFF2-40B4-BE49-F238E27FC236}">
                <a16:creationId xmlns:a16="http://schemas.microsoft.com/office/drawing/2014/main" id="{CA7969B5-23A5-4F38-9343-9E0E8ACD12AF}"/>
              </a:ext>
            </a:extLst>
          </p:cNvPr>
          <p:cNvSpPr>
            <a:spLocks noGrp="1"/>
          </p:cNvSpPr>
          <p:nvPr>
            <p:ph idx="1"/>
          </p:nvPr>
        </p:nvSpPr>
        <p:spPr/>
        <p:txBody>
          <a:bodyPr/>
          <a:lstStyle/>
          <a:p>
            <a:r>
              <a:rPr lang="en-US" dirty="0">
                <a:solidFill>
                  <a:schemeClr val="bg1"/>
                </a:solidFill>
              </a:rPr>
              <a:t>Follow best practices – avoid functions that can be used to execute code, write files outside of Web Root, don’t use remote file inclusion, etc.</a:t>
            </a:r>
          </a:p>
          <a:p>
            <a:r>
              <a:rPr lang="en-US" dirty="0">
                <a:solidFill>
                  <a:schemeClr val="bg1"/>
                </a:solidFill>
              </a:rPr>
              <a:t>Know normal – when you must go outside of best practices, document it so you know where to expect it.</a:t>
            </a:r>
          </a:p>
          <a:p>
            <a:r>
              <a:rPr lang="en-US" dirty="0">
                <a:solidFill>
                  <a:schemeClr val="bg1"/>
                </a:solidFill>
              </a:rPr>
              <a:t>Make the Web Root immutable if possible.</a:t>
            </a:r>
          </a:p>
          <a:p>
            <a:endParaRPr lang="en-US" dirty="0">
              <a:solidFill>
                <a:schemeClr val="bg1"/>
              </a:solidFill>
            </a:endParaRPr>
          </a:p>
        </p:txBody>
      </p:sp>
    </p:spTree>
    <p:extLst>
      <p:ext uri="{BB962C8B-B14F-4D97-AF65-F5344CB8AC3E}">
        <p14:creationId xmlns:p14="http://schemas.microsoft.com/office/powerpoint/2010/main" val="256441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6FAF18-E7C6-4441-B259-780D7209D917}"/>
              </a:ext>
            </a:extLst>
          </p:cNvPr>
          <p:cNvSpPr>
            <a:spLocks noGrp="1"/>
          </p:cNvSpPr>
          <p:nvPr>
            <p:ph type="title"/>
          </p:nvPr>
        </p:nvSpPr>
        <p:spPr>
          <a:xfrm>
            <a:off x="831850" y="478591"/>
            <a:ext cx="10515600" cy="2852737"/>
          </a:xfrm>
        </p:spPr>
        <p:txBody>
          <a:bodyPr anchor="t"/>
          <a:lstStyle/>
          <a:p>
            <a:r>
              <a:rPr lang="en-US" dirty="0">
                <a:solidFill>
                  <a:schemeClr val="bg1"/>
                </a:solidFill>
              </a:rPr>
              <a:t>First, a diversion</a:t>
            </a:r>
          </a:p>
        </p:txBody>
      </p:sp>
      <p:sp>
        <p:nvSpPr>
          <p:cNvPr id="8" name="Text Placeholder 7">
            <a:extLst>
              <a:ext uri="{FF2B5EF4-FFF2-40B4-BE49-F238E27FC236}">
                <a16:creationId xmlns:a16="http://schemas.microsoft.com/office/drawing/2014/main" id="{CDF6C2A6-4B92-4027-9FE7-9ECB5FE0EB0B}"/>
              </a:ext>
            </a:extLst>
          </p:cNvPr>
          <p:cNvSpPr>
            <a:spLocks noGrp="1"/>
          </p:cNvSpPr>
          <p:nvPr>
            <p:ph type="body" idx="1"/>
          </p:nvPr>
        </p:nvSpPr>
        <p:spPr>
          <a:xfrm>
            <a:off x="831850" y="4589463"/>
            <a:ext cx="10515600" cy="1500187"/>
          </a:xfrm>
        </p:spPr>
        <p:txBody>
          <a:bodyPr/>
          <a:lstStyle/>
          <a:p>
            <a:endParaRPr lang="en-US" dirty="0"/>
          </a:p>
        </p:txBody>
      </p:sp>
    </p:spTree>
    <p:extLst>
      <p:ext uri="{BB962C8B-B14F-4D97-AF65-F5344CB8AC3E}">
        <p14:creationId xmlns:p14="http://schemas.microsoft.com/office/powerpoint/2010/main" val="3574194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C2E0-2E3D-4699-A563-C3038DB1AB5C}"/>
              </a:ext>
            </a:extLst>
          </p:cNvPr>
          <p:cNvSpPr>
            <a:spLocks noGrp="1"/>
          </p:cNvSpPr>
          <p:nvPr>
            <p:ph type="title"/>
          </p:nvPr>
        </p:nvSpPr>
        <p:spPr/>
        <p:txBody>
          <a:bodyPr/>
          <a:lstStyle/>
          <a:p>
            <a:r>
              <a:rPr lang="en-US" dirty="0">
                <a:solidFill>
                  <a:schemeClr val="bg1"/>
                </a:solidFill>
              </a:rPr>
              <a:t>Thanks! Questions?</a:t>
            </a:r>
          </a:p>
        </p:txBody>
      </p:sp>
      <p:sp>
        <p:nvSpPr>
          <p:cNvPr id="3" name="Content Placeholder 2">
            <a:extLst>
              <a:ext uri="{FF2B5EF4-FFF2-40B4-BE49-F238E27FC236}">
                <a16:creationId xmlns:a16="http://schemas.microsoft.com/office/drawing/2014/main" id="{CA7969B5-23A5-4F38-9343-9E0E8ACD12AF}"/>
              </a:ext>
            </a:extLst>
          </p:cNvPr>
          <p:cNvSpPr>
            <a:spLocks noGrp="1"/>
          </p:cNvSpPr>
          <p:nvPr>
            <p:ph idx="1"/>
          </p:nvPr>
        </p:nvSpPr>
        <p:spPr/>
        <p:txBody>
          <a:bodyPr/>
          <a:lstStyle/>
          <a:p>
            <a:pPr marL="0" lvl="0" indent="0">
              <a:spcBef>
                <a:spcPts val="600"/>
              </a:spcBef>
              <a:buNone/>
            </a:pPr>
            <a:r>
              <a:rPr lang="en-US" dirty="0">
                <a:solidFill>
                  <a:srgbClr val="D3EBD5"/>
                </a:solidFill>
              </a:rPr>
              <a:t>You can find me at:</a:t>
            </a:r>
          </a:p>
          <a:p>
            <a:pPr marL="0" lvl="0" indent="0">
              <a:spcBef>
                <a:spcPts val="600"/>
              </a:spcBef>
              <a:buNone/>
            </a:pPr>
            <a:r>
              <a:rPr lang="en-US" dirty="0">
                <a:solidFill>
                  <a:srgbClr val="D3EBD5"/>
                </a:solidFill>
              </a:rPr>
              <a:t>@JoeSchottman</a:t>
            </a:r>
          </a:p>
          <a:p>
            <a:pPr marL="0" lvl="0" indent="0">
              <a:spcBef>
                <a:spcPts val="600"/>
              </a:spcBef>
              <a:buNone/>
            </a:pPr>
            <a:r>
              <a:rPr lang="en-US" dirty="0">
                <a:solidFill>
                  <a:srgbClr val="D3EBD5"/>
                </a:solidFill>
              </a:rPr>
              <a:t>security@joeschottman.com</a:t>
            </a:r>
          </a:p>
          <a:p>
            <a:endParaRPr lang="en-US" dirty="0"/>
          </a:p>
        </p:txBody>
      </p:sp>
    </p:spTree>
    <p:extLst>
      <p:ext uri="{BB962C8B-B14F-4D97-AF65-F5344CB8AC3E}">
        <p14:creationId xmlns:p14="http://schemas.microsoft.com/office/powerpoint/2010/main" val="979766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9000" b="-9000"/>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54AD776-3B2F-4E3F-B28F-5FFABE7BE90B}"/>
              </a:ext>
            </a:extLst>
          </p:cNvPr>
          <p:cNvSpPr>
            <a:spLocks noGrp="1"/>
          </p:cNvSpPr>
          <p:nvPr>
            <p:ph type="title"/>
          </p:nvPr>
        </p:nvSpPr>
        <p:spPr/>
        <p:txBody>
          <a:bodyPr/>
          <a:lstStyle/>
          <a:p>
            <a:r>
              <a:rPr lang="en-US" dirty="0"/>
              <a:t>Equifax Hack</a:t>
            </a:r>
          </a:p>
        </p:txBody>
      </p:sp>
      <p:sp>
        <p:nvSpPr>
          <p:cNvPr id="11" name="Content Placeholder 10">
            <a:extLst>
              <a:ext uri="{FF2B5EF4-FFF2-40B4-BE49-F238E27FC236}">
                <a16:creationId xmlns:a16="http://schemas.microsoft.com/office/drawing/2014/main" id="{D62A8E8C-84DF-4FAD-9CF7-C2B4A2245E2C}"/>
              </a:ext>
            </a:extLst>
          </p:cNvPr>
          <p:cNvSpPr>
            <a:spLocks noGrp="1"/>
          </p:cNvSpPr>
          <p:nvPr>
            <p:ph idx="1"/>
          </p:nvPr>
        </p:nvSpPr>
        <p:spPr/>
        <p:txBody>
          <a:bodyPr>
            <a:normAutofit/>
          </a:bodyPr>
          <a:lstStyle/>
          <a:p>
            <a:pPr marL="76200" indent="0">
              <a:spcBef>
                <a:spcPts val="600"/>
              </a:spcBef>
              <a:buSzPts val="2400"/>
              <a:buNone/>
            </a:pPr>
            <a:r>
              <a:rPr lang="en-US" sz="4400" dirty="0"/>
              <a:t>One of the biggest data breaches in history.</a:t>
            </a:r>
          </a:p>
          <a:p>
            <a:pPr marL="457200" lvl="0" indent="-381000">
              <a:spcBef>
                <a:spcPts val="600"/>
              </a:spcBef>
              <a:buSzPts val="2400"/>
              <a:buChar char="▪"/>
            </a:pPr>
            <a:endParaRPr lang="en-US" sz="4400" dirty="0"/>
          </a:p>
          <a:p>
            <a:pPr marL="457200" lvl="0" indent="-381000">
              <a:spcBef>
                <a:spcPts val="600"/>
              </a:spcBef>
              <a:buSzPts val="2400"/>
              <a:buChar char="▪"/>
            </a:pPr>
            <a:r>
              <a:rPr lang="en-US" sz="4400" dirty="0"/>
              <a:t>145.5 Million US citizens affected</a:t>
            </a:r>
          </a:p>
          <a:p>
            <a:pPr marL="457200" lvl="0" indent="-381000">
              <a:spcBef>
                <a:spcPts val="0"/>
              </a:spcBef>
              <a:buSzPts val="2400"/>
              <a:buChar char="▪"/>
            </a:pPr>
            <a:r>
              <a:rPr lang="en-US" sz="4400" dirty="0"/>
              <a:t>Unknown millions of international citizens</a:t>
            </a:r>
          </a:p>
          <a:p>
            <a:pPr marL="457200" lvl="0" indent="-381000">
              <a:spcBef>
                <a:spcPts val="0"/>
              </a:spcBef>
              <a:buSzPts val="2400"/>
              <a:buChar char="▪"/>
            </a:pPr>
            <a:r>
              <a:rPr lang="en-US" sz="4400" dirty="0"/>
              <a:t>PII including SSNs, drivers license numbers, credit card numbers</a:t>
            </a:r>
          </a:p>
          <a:p>
            <a:pPr marL="0" indent="0">
              <a:buNone/>
            </a:pPr>
            <a:endParaRPr lang="en-US" dirty="0"/>
          </a:p>
        </p:txBody>
      </p:sp>
    </p:spTree>
    <p:extLst>
      <p:ext uri="{BB962C8B-B14F-4D97-AF65-F5344CB8AC3E}">
        <p14:creationId xmlns:p14="http://schemas.microsoft.com/office/powerpoint/2010/main" val="2463265837"/>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001C43"/>
      </a:lt2>
      <a:accent1>
        <a:srgbClr val="4472C4"/>
      </a:accent1>
      <a:accent2>
        <a:srgbClr val="ED7D31"/>
      </a:accent2>
      <a:accent3>
        <a:srgbClr val="001C43"/>
      </a:accent3>
      <a:accent4>
        <a:srgbClr val="FFC000"/>
      </a:accent4>
      <a:accent5>
        <a:srgbClr val="5B9BD5"/>
      </a:accent5>
      <a:accent6>
        <a:srgbClr val="70AD47"/>
      </a:accent6>
      <a:hlink>
        <a:srgbClr val="0563C1"/>
      </a:hlink>
      <a:folHlink>
        <a:srgbClr val="954F72"/>
      </a:folHlink>
    </a:clrScheme>
    <a:fontScheme name="Custom 1">
      <a:majorFont>
        <a:latin typeface="Sylfaen"/>
        <a:ea typeface=""/>
        <a:cs typeface=""/>
      </a:majorFont>
      <a:minorFont>
        <a:latin typeface="Gill Sans M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3930</TotalTime>
  <Words>2847</Words>
  <Application>Microsoft Office PowerPoint</Application>
  <PresentationFormat>Widescreen</PresentationFormat>
  <Paragraphs>402</Paragraphs>
  <Slides>80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Consolas</vt:lpstr>
      <vt:lpstr>Gill Sans MT</vt:lpstr>
      <vt:lpstr>Sylfaen</vt:lpstr>
      <vt:lpstr>Titillium Web Light</vt:lpstr>
      <vt:lpstr>Office Theme</vt:lpstr>
      <vt:lpstr>Web Shell 101</vt:lpstr>
      <vt:lpstr>About Me</vt:lpstr>
      <vt:lpstr>Obligatory Disclaimer</vt:lpstr>
      <vt:lpstr>How To Reach Me</vt:lpstr>
      <vt:lpstr>Agenda</vt:lpstr>
      <vt:lpstr>Definitions For This Talk</vt:lpstr>
      <vt:lpstr>Buzzword Bingo</vt:lpstr>
      <vt:lpstr>First, a diversion</vt:lpstr>
      <vt:lpstr>Equifax Hack</vt:lpstr>
      <vt:lpstr>Equifax Hack</vt:lpstr>
      <vt:lpstr>Equifax Hack</vt:lpstr>
      <vt:lpstr>Equifax Hack</vt:lpstr>
      <vt:lpstr>PowerPoint Presentation</vt:lpstr>
      <vt:lpstr>PowerPoint Presentation</vt:lpstr>
      <vt:lpstr>What is a Web Shell?</vt:lpstr>
      <vt:lpstr>A Subset Of Malware That Runs On Web Servers </vt:lpstr>
      <vt:lpstr>Used by APT groups</vt:lpstr>
      <vt:lpstr>But Also Script Kiddies</vt:lpstr>
      <vt:lpstr>Someone Else’s Code</vt:lpstr>
      <vt:lpstr>Someone Else’s Code</vt:lpstr>
      <vt:lpstr>Mostly Scripting Languages</vt:lpstr>
      <vt:lpstr>Designed To Control Your Server Via HTTP</vt:lpstr>
      <vt:lpstr>Imagine An Evil Web Application</vt:lpstr>
      <vt:lpstr>Executes Just Like Your Web Applications</vt:lpstr>
      <vt:lpstr>Unless The Attacker Takes Countermeasures…</vt:lpstr>
      <vt:lpstr>Multiple Uses</vt:lpstr>
      <vt:lpstr>Hidden In Different Ways</vt:lpstr>
      <vt:lpstr>Hidden Authentication</vt:lpstr>
      <vt:lpstr>How Do They Get On Systems?</vt:lpstr>
      <vt:lpstr>Why Use Web Shells?</vt:lpstr>
      <vt:lpstr>How Are They Used?</vt:lpstr>
      <vt:lpstr>Sometimes Surprisingly Sophisticated</vt:lpstr>
      <vt:lpstr>Questions?</vt:lpstr>
      <vt:lpstr>Web Shells Are Never The Initial Attack</vt:lpstr>
      <vt:lpstr>If You Find A Web Shell, You Have At Least Two Problems </vt:lpstr>
      <vt:lpstr>Why At Least Two Problems?</vt:lpstr>
      <vt:lpstr>Let’s Consider Where Web Shells Are Used</vt:lpstr>
      <vt:lpstr>Cyber Kill Chain</vt:lpstr>
      <vt:lpstr>Cyber Kill Chain</vt:lpstr>
      <vt:lpstr>ATT&amp;CK</vt:lpstr>
      <vt:lpstr>ATT&amp;CK</vt:lpstr>
      <vt:lpstr>ATT&amp;CK</vt:lpstr>
      <vt:lpstr>You’re Not Dealing With An Attack, You’re Dealing With An Incident</vt:lpstr>
      <vt:lpstr>Time To Engage Incident Reponse</vt:lpstr>
      <vt:lpstr>A Funny Aside</vt:lpstr>
      <vt:lpstr>Metasploit</vt:lpstr>
      <vt:lpstr>Questions?</vt:lpstr>
      <vt:lpstr>Detecting Web Shells</vt:lpstr>
      <vt:lpstr>Strategies </vt:lpstr>
      <vt:lpstr>Antivirus/Antimalware</vt:lpstr>
      <vt:lpstr>Antivirus/Antimalware</vt:lpstr>
      <vt:lpstr>You Do Get Permission Before Doing Research, Right?</vt:lpstr>
      <vt:lpstr>VirusTotal</vt:lpstr>
      <vt:lpstr>File Integrity Monitoring</vt:lpstr>
      <vt:lpstr>In An Ideal World...</vt:lpstr>
      <vt:lpstr>Also In An Ideal World...</vt:lpstr>
      <vt:lpstr>File Integrity Monitoring Testing</vt:lpstr>
      <vt:lpstr>File System Techniques </vt:lpstr>
      <vt:lpstr>File System Forensics</vt:lpstr>
      <vt:lpstr>Dirty Word List</vt:lpstr>
      <vt:lpstr>Let’s Look At Some Examples</vt:lpstr>
      <vt:lpstr>shell.php</vt:lpstr>
      <vt:lpstr>shell.php</vt:lpstr>
      <vt:lpstr>shell.aspx </vt:lpstr>
      <vt:lpstr>Look For Encrypted Or Encoded Content </vt:lpstr>
      <vt:lpstr>Base64 Example</vt:lpstr>
      <vt:lpstr>AES Example</vt:lpstr>
      <vt:lpstr>Obfuscated Code Still Has To Execute</vt:lpstr>
      <vt:lpstr>YARA </vt:lpstr>
      <vt:lpstr>YARA Example</vt:lpstr>
      <vt:lpstr>Don’t Forget The Database</vt:lpstr>
      <vt:lpstr>Knowing the language is key to understanding maliciousness. </vt:lpstr>
      <vt:lpstr>Log Files</vt:lpstr>
      <vt:lpstr>Log Files</vt:lpstr>
      <vt:lpstr>Log Files</vt:lpstr>
      <vt:lpstr>Log File Smells </vt:lpstr>
      <vt:lpstr>Network Analysis</vt:lpstr>
      <vt:lpstr>Endpoint Anomaly Detection</vt:lpstr>
      <vt:lpstr>Defensive Posture</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Schottman</dc:creator>
  <cp:lastModifiedBy>Joe Schottman</cp:lastModifiedBy>
  <cp:revision>26</cp:revision>
  <dcterms:created xsi:type="dcterms:W3CDTF">2019-02-26T09:04:12Z</dcterms:created>
  <dcterms:modified xsi:type="dcterms:W3CDTF">2019-03-04T00:38:40Z</dcterms:modified>
</cp:coreProperties>
</file>